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60" r:id="rId5"/>
    <p:sldId id="262" r:id="rId6"/>
    <p:sldId id="266" r:id="rId7"/>
    <p:sldId id="265" r:id="rId8"/>
    <p:sldId id="271" r:id="rId9"/>
    <p:sldId id="267" r:id="rId10"/>
    <p:sldId id="289" r:id="rId11"/>
    <p:sldId id="290" r:id="rId12"/>
    <p:sldId id="287" r:id="rId13"/>
    <p:sldId id="288" r:id="rId14"/>
    <p:sldId id="277" r:id="rId15"/>
    <p:sldId id="292" r:id="rId16"/>
    <p:sldId id="280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3FB66C-8128-8548-B665-0A3D704701EF}" v="5" dt="2025-12-11T14:58:07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5821"/>
  </p:normalViewPr>
  <p:slideViewPr>
    <p:cSldViewPr snapToGrid="0">
      <p:cViewPr varScale="1">
        <p:scale>
          <a:sx n="115" d="100"/>
          <a:sy n="115" d="100"/>
        </p:scale>
        <p:origin x="16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24641-4549-FD4A-8749-63382A97DB79}" type="datetimeFigureOut">
              <a:rPr lang="nl-NL" smtClean="0"/>
              <a:t>13-01-2026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BC382-3EB3-2E44-A754-5C95E00E6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010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BC382-3EB3-2E44-A754-5C95E00E6F2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3835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BC382-3EB3-2E44-A754-5C95E00E6F2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12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ftarlak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"/>
          <a:stretch/>
        </p:blipFill>
        <p:spPr>
          <a:xfrm rot="5400000" flipH="1">
            <a:off x="-23883" y="-1228301"/>
            <a:ext cx="9144000" cy="9314602"/>
          </a:xfrm>
          <a:prstGeom prst="rect">
            <a:avLst/>
          </a:prstGeom>
        </p:spPr>
      </p:pic>
      <p:pic>
        <p:nvPicPr>
          <p:cNvPr id="14" name="Afbeelding 13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776"/>
          </a:xfrm>
          <a:prstGeom prst="rect">
            <a:avLst/>
          </a:prstGeom>
        </p:spPr>
      </p:pic>
      <p:pic>
        <p:nvPicPr>
          <p:cNvPr id="8" name="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60" y="2613389"/>
            <a:ext cx="6991068" cy="16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1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660" r="16997" b="1172"/>
          <a:stretch/>
        </p:blipFill>
        <p:spPr>
          <a:xfrm rot="5400000" flipH="1">
            <a:off x="1142998" y="-1143003"/>
            <a:ext cx="6858001" cy="9144002"/>
          </a:xfrm>
          <a:prstGeom prst="rect">
            <a:avLst/>
          </a:prstGeom>
        </p:spPr>
      </p:pic>
      <p:sp>
        <p:nvSpPr>
          <p:cNvPr id="15" name="Wit vlak"/>
          <p:cNvSpPr/>
          <p:nvPr userDrawn="1"/>
        </p:nvSpPr>
        <p:spPr>
          <a:xfrm>
            <a:off x="221422" y="188998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1327410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nl-NL" dirty="0"/>
              <a:t>Titel van de presentatie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83167"/>
            <a:ext cx="6858000" cy="78896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3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  <a:endParaRPr lang="en-US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764971"/>
            <a:ext cx="2279176" cy="655554"/>
          </a:xfrm>
          <a:prstGeom prst="rect">
            <a:avLst/>
          </a:prstGeom>
        </p:spPr>
      </p:pic>
      <p:sp>
        <p:nvSpPr>
          <p:cNvPr id="18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3567878"/>
            <a:ext cx="6858000" cy="4973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7488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600"/>
            </a:lvl2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5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tekst i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/>
          </p:nvPr>
        </p:nvSpPr>
        <p:spPr>
          <a:xfrm>
            <a:off x="4699021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604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foto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4745620" y="1747777"/>
            <a:ext cx="3660380" cy="38898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23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738000" y="1749600"/>
            <a:ext cx="7651750" cy="3891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3604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45587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61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5286"/>
          <a:stretch/>
        </p:blipFill>
        <p:spPr>
          <a:xfrm rot="5400000" flipH="1">
            <a:off x="1169504" y="-1169505"/>
            <a:ext cx="6858000" cy="9197009"/>
          </a:xfrm>
          <a:prstGeom prst="rect">
            <a:avLst/>
          </a:prstGeom>
        </p:spPr>
      </p:pic>
      <p:sp>
        <p:nvSpPr>
          <p:cNvPr id="8" name="Wit vlak"/>
          <p:cNvSpPr/>
          <p:nvPr userDrawn="1"/>
        </p:nvSpPr>
        <p:spPr>
          <a:xfrm>
            <a:off x="221095" y="189000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5991367"/>
            <a:ext cx="618769" cy="5712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321" y="370000"/>
            <a:ext cx="7670700" cy="1142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322" y="1632537"/>
            <a:ext cx="7670699" cy="400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745" y="63323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41798-A1E7-4418-A50B-9BAD63C8ACFA}" type="datetimeFigureOut">
              <a:rPr lang="nl-NL" smtClean="0"/>
              <a:t>13-01-2026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705" y="63365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87523" y="6346658"/>
            <a:ext cx="1219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97F0-0EC2-457D-AED8-B33569D07A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4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7" r:id="rId4"/>
    <p:sldLayoutId id="2147483674" r:id="rId5"/>
    <p:sldLayoutId id="2147483666" r:id="rId6"/>
    <p:sldLayoutId id="2147483675" r:id="rId7"/>
    <p:sldLayoutId id="214748366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buSzPct val="110000"/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.edzes@niftarlake.nl" TargetMode="External"/><Relationship Id="rId2" Type="http://schemas.openxmlformats.org/officeDocument/2006/relationships/hyperlink" Target="http://www.niftarlake.nl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l-NL" altLang="nl-NL" sz="5400" dirty="0"/>
            </a:br>
            <a:br>
              <a:rPr lang="nl-NL" altLang="nl-NL" sz="5400" dirty="0"/>
            </a:br>
            <a:br>
              <a:rPr lang="nl-NL" altLang="nl-NL" sz="5400" dirty="0"/>
            </a:br>
            <a:br>
              <a:rPr lang="nl-NL" altLang="nl-NL" sz="5400" dirty="0"/>
            </a:br>
            <a:br>
              <a:rPr lang="nl-NL" altLang="nl-NL" sz="5400" dirty="0"/>
            </a:br>
            <a:r>
              <a:rPr lang="nl-NL" altLang="nl-NL" sz="5400" dirty="0"/>
              <a:t> Profielkeuze in Havo 3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altLang="nl-NL" sz="3600" dirty="0"/>
              <a:t>Pauline </a:t>
            </a:r>
            <a:r>
              <a:rPr lang="nl-NL" altLang="nl-NL" sz="3600" dirty="0" err="1"/>
              <a:t>Edzes</a:t>
            </a:r>
            <a:r>
              <a:rPr lang="nl-NL" altLang="nl-NL" sz="3600" dirty="0"/>
              <a:t>, decaan</a:t>
            </a:r>
            <a:endParaRPr lang="nl-NL" dirty="0"/>
          </a:p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8170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899E4-6E6A-CED8-235A-7D2B0154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058ABE48-C3A6-9FCF-DBA3-C9E3E45AC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4" y="189571"/>
            <a:ext cx="8772434" cy="5820935"/>
          </a:xfrm>
        </p:spPr>
      </p:pic>
    </p:spTree>
    <p:extLst>
      <p:ext uri="{BB962C8B-B14F-4D97-AF65-F5344CB8AC3E}">
        <p14:creationId xmlns:p14="http://schemas.microsoft.com/office/powerpoint/2010/main" val="3358544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Profieleisen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nl-NL" b="1" dirty="0"/>
              <a:t>Geen negatief advies voor de verplichte profielvakken</a:t>
            </a:r>
          </a:p>
          <a:p>
            <a:pPr marL="0" indent="0">
              <a:buNone/>
              <a:defRPr/>
            </a:pPr>
            <a:endParaRPr lang="nl-NL" b="1" dirty="0"/>
          </a:p>
          <a:p>
            <a:pPr>
              <a:defRPr/>
            </a:pPr>
            <a:r>
              <a:rPr lang="nl-NL" b="1" dirty="0"/>
              <a:t>Niet bindend maar met de inschatting of het vak haalbaar is </a:t>
            </a:r>
          </a:p>
          <a:p>
            <a:pPr marL="0" indent="0">
              <a:buNone/>
              <a:defRPr/>
            </a:pPr>
            <a:endParaRPr lang="nl-NL" b="1" dirty="0"/>
          </a:p>
          <a:p>
            <a:pPr>
              <a:defRPr/>
            </a:pPr>
            <a:r>
              <a:rPr lang="nl-NL" b="1" dirty="0"/>
              <a:t>Bedenk dat als het niet lukt in de bovenbouw wisselen van vak of profiel geen optie meer is…</a:t>
            </a:r>
          </a:p>
        </p:txBody>
      </p:sp>
    </p:spTree>
    <p:extLst>
      <p:ext uri="{BB962C8B-B14F-4D97-AF65-F5344CB8AC3E}">
        <p14:creationId xmlns:p14="http://schemas.microsoft.com/office/powerpoint/2010/main" val="66978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24487-A2BE-7ACB-A636-5897684C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kleine lettertjes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965085-E502-5EA0-D05B-552D148DA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De vier profielen zoals weergegeven, zijn de profielen zoals de leerlingen die dit jaar kunnen kiezen.   </a:t>
            </a:r>
          </a:p>
          <a:p>
            <a:pPr marL="0" indent="0">
              <a:buNone/>
            </a:pPr>
            <a:r>
              <a:rPr lang="nl-NL" dirty="0"/>
              <a:t>Voor alle profielen geldt echter dat </a:t>
            </a:r>
            <a:r>
              <a:rPr lang="nl-NL" u="sng" dirty="0"/>
              <a:t>bij te weinig belangstelling voor een vak (of een combinatie van vakken), de schoolleiding kan besluiten dit vak (of deze combinatie van vakken) niet aan te bieden.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5837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 de havo naar het atheneum?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NL" sz="3200" b="1" i="1" dirty="0"/>
              <a:t>Op het Atheneum</a:t>
            </a:r>
            <a:r>
              <a:rPr lang="nl-NL" sz="3200" b="1" dirty="0"/>
              <a:t>:</a:t>
            </a:r>
          </a:p>
          <a:p>
            <a:pPr>
              <a:defRPr/>
            </a:pPr>
            <a:r>
              <a:rPr lang="nl-NL" sz="3200" b="1" dirty="0"/>
              <a:t>is een 2</a:t>
            </a:r>
            <a:r>
              <a:rPr lang="nl-NL" sz="3200" b="1" baseline="30000" dirty="0"/>
              <a:t>e</a:t>
            </a:r>
            <a:r>
              <a:rPr lang="nl-NL" sz="3200" b="1" dirty="0"/>
              <a:t> MVT verplicht</a:t>
            </a:r>
          </a:p>
          <a:p>
            <a:pPr>
              <a:defRPr/>
            </a:pPr>
            <a:r>
              <a:rPr lang="nl-NL" sz="3200" b="1" dirty="0"/>
              <a:t>is wiskunde verplicht</a:t>
            </a:r>
          </a:p>
          <a:p>
            <a:pPr>
              <a:defRPr/>
            </a:pPr>
            <a:r>
              <a:rPr lang="nl-NL" sz="3200" b="1" dirty="0"/>
              <a:t>kun je geen BSM of Havo-P kiezen</a:t>
            </a:r>
          </a:p>
          <a:p>
            <a:pPr>
              <a:defRPr/>
            </a:pPr>
            <a:r>
              <a:rPr lang="nl-NL" sz="3200" b="1" i="1" dirty="0"/>
              <a:t>Houd hier bij de profielkeuze eventueel rekening mee!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810273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informatie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  <a:defRPr/>
            </a:pPr>
            <a:endParaRPr lang="nl-NL" sz="3200" b="1" dirty="0"/>
          </a:p>
          <a:p>
            <a:pPr marL="457200" lvl="1" indent="0">
              <a:buNone/>
              <a:defRPr/>
            </a:pPr>
            <a:r>
              <a:rPr lang="nl-NL" sz="3200" b="1" dirty="0"/>
              <a:t> </a:t>
            </a:r>
            <a:r>
              <a:rPr lang="nl-NL" sz="3200" b="1" dirty="0">
                <a:hlinkClick r:id="rId2"/>
              </a:rPr>
              <a:t>www.niftarlake.nl</a:t>
            </a:r>
            <a:endParaRPr lang="nl-NL" sz="3200" b="1" dirty="0"/>
          </a:p>
          <a:p>
            <a:pPr lvl="1">
              <a:defRPr/>
            </a:pPr>
            <a:r>
              <a:rPr lang="nl-NL" sz="3200" b="1" dirty="0"/>
              <a:t>Profielkeuzenota</a:t>
            </a:r>
          </a:p>
          <a:p>
            <a:pPr lvl="1">
              <a:defRPr/>
            </a:pPr>
            <a:r>
              <a:rPr lang="nl-NL" sz="3200" b="1" dirty="0"/>
              <a:t>inhoud vakken</a:t>
            </a:r>
          </a:p>
          <a:p>
            <a:pPr lvl="1">
              <a:defRPr/>
            </a:pPr>
            <a:r>
              <a:rPr lang="nl-NL" sz="3200" b="1" dirty="0"/>
              <a:t>stappenplan profielkeuze</a:t>
            </a:r>
          </a:p>
          <a:p>
            <a:pPr lvl="1">
              <a:defRPr/>
            </a:pPr>
            <a:r>
              <a:rPr lang="nl-NL" sz="3200" b="1" dirty="0"/>
              <a:t>wat heb ik nodig voor welke vervolgopleiding?</a:t>
            </a:r>
          </a:p>
          <a:p>
            <a:pPr lvl="1">
              <a:defRPr/>
            </a:pPr>
            <a:r>
              <a:rPr lang="nl-NL" sz="3200" b="1" dirty="0"/>
              <a:t>vragen? </a:t>
            </a:r>
            <a:r>
              <a:rPr lang="nl-NL" sz="3200" b="1" dirty="0">
                <a:hlinkClick r:id="rId3"/>
              </a:rPr>
              <a:t>p.edzes@niftarlake.nl</a:t>
            </a:r>
            <a:r>
              <a:rPr lang="nl-NL" sz="3200" b="1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602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Programma van vanavond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nl-NL" altLang="nl-NL" sz="3200" b="1" dirty="0"/>
          </a:p>
          <a:p>
            <a:pPr>
              <a:defRPr/>
            </a:pPr>
            <a:r>
              <a:rPr lang="nl-NL" altLang="nl-NL" sz="3200" b="1"/>
              <a:t>Planning profielkeuze</a:t>
            </a:r>
            <a:endParaRPr lang="nl-NL" altLang="nl-NL" sz="3200" b="1" dirty="0"/>
          </a:p>
          <a:p>
            <a:pPr>
              <a:defRPr/>
            </a:pPr>
            <a:r>
              <a:rPr lang="nl-NL" altLang="nl-NL" sz="3200" b="1" dirty="0"/>
              <a:t>Uitleg over de profielen</a:t>
            </a:r>
          </a:p>
          <a:p>
            <a:pPr>
              <a:defRPr/>
            </a:pPr>
            <a:r>
              <a:rPr lang="nl-NL" altLang="nl-NL" sz="3200" b="1" dirty="0"/>
              <a:t>Toelichting op de vakken</a:t>
            </a:r>
            <a:endParaRPr lang="nl-NL" sz="3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749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profielkeuze H3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6322" y="1632537"/>
            <a:ext cx="7670699" cy="437797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nl-NL" sz="2800" dirty="0"/>
          </a:p>
          <a:p>
            <a:pPr>
              <a:defRPr/>
            </a:pPr>
            <a:r>
              <a:rPr lang="nl-NL" sz="2800" dirty="0"/>
              <a:t>Jan/Feb	:	vakkenvoorlichting</a:t>
            </a:r>
          </a:p>
          <a:p>
            <a:pPr>
              <a:defRPr/>
            </a:pPr>
            <a:r>
              <a:rPr lang="nl-NL" sz="2800" dirty="0"/>
              <a:t>3 februari	:	</a:t>
            </a:r>
            <a:r>
              <a:rPr lang="nl-NL" sz="2800" dirty="0" err="1"/>
              <a:t>vakadviezen</a:t>
            </a:r>
            <a:r>
              <a:rPr lang="nl-NL" sz="2800" dirty="0"/>
              <a:t> in magister</a:t>
            </a:r>
          </a:p>
          <a:p>
            <a:pPr marL="2743200" lvl="6" indent="0">
              <a:buNone/>
              <a:defRPr/>
            </a:pPr>
            <a:r>
              <a:rPr lang="nl-NL" sz="2800" dirty="0"/>
              <a:t>voorstelling ‘later begint nu’</a:t>
            </a:r>
          </a:p>
          <a:p>
            <a:pPr>
              <a:defRPr/>
            </a:pPr>
            <a:r>
              <a:rPr lang="nl-NL" sz="2800" dirty="0"/>
              <a:t>13 februari:	voorlopige profielkeuze</a:t>
            </a:r>
          </a:p>
          <a:p>
            <a:pPr>
              <a:defRPr/>
            </a:pPr>
            <a:r>
              <a:rPr lang="nl-NL" sz="2800" dirty="0"/>
              <a:t>Week 9	:	vergadering profielkeuze</a:t>
            </a:r>
          </a:p>
          <a:p>
            <a:pPr>
              <a:defRPr/>
            </a:pPr>
            <a:r>
              <a:rPr lang="nl-NL" sz="2800" dirty="0"/>
              <a:t>13 Maart	:	definitieve profielkeuze, NB 			wijzigen hierna niet meer 				mogelijk!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668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keuze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−"/>
              <a:defRPr/>
            </a:pPr>
            <a:r>
              <a:rPr lang="nl-NL" sz="3200" b="1" dirty="0"/>
              <a:t>Wie ben ik?</a:t>
            </a:r>
          </a:p>
          <a:p>
            <a:pPr>
              <a:buFont typeface="Arial" panose="020B0604020202020204" pitchFamily="34" charset="0"/>
              <a:buChar char="−"/>
              <a:defRPr/>
            </a:pPr>
            <a:r>
              <a:rPr lang="nl-NL" sz="3200" b="1" dirty="0"/>
              <a:t>Wat kan ik?</a:t>
            </a:r>
          </a:p>
          <a:p>
            <a:pPr>
              <a:buFont typeface="Arial" panose="020B0604020202020204" pitchFamily="34" charset="0"/>
              <a:buChar char="−"/>
              <a:defRPr/>
            </a:pPr>
            <a:r>
              <a:rPr lang="nl-NL" sz="3200" b="1" dirty="0"/>
              <a:t>Wat wil ik?</a:t>
            </a:r>
          </a:p>
          <a:p>
            <a:pPr marL="0" indent="0">
              <a:buNone/>
              <a:defRPr/>
            </a:pPr>
            <a:endParaRPr lang="nl-NL" sz="3200" b="1" dirty="0"/>
          </a:p>
          <a:p>
            <a:pPr marL="0" indent="0">
              <a:buNone/>
              <a:defRPr/>
            </a:pPr>
            <a:r>
              <a:rPr lang="nl-NL" sz="3200" b="1" dirty="0"/>
              <a:t>Ofwel wat past het beste bij mij?</a:t>
            </a:r>
          </a:p>
          <a:p>
            <a:pPr marL="0" indent="0">
              <a:buNone/>
              <a:defRPr/>
            </a:pPr>
            <a:endParaRPr lang="nl-NL" sz="3200" b="1" dirty="0"/>
          </a:p>
          <a:p>
            <a:pPr marL="0" indent="0">
              <a:buNone/>
              <a:defRPr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85354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Algemeen deel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lvl="1" indent="0">
              <a:buNone/>
              <a:defRPr/>
            </a:pPr>
            <a:r>
              <a:rPr lang="nl-NL" altLang="nl-NL" sz="3200" b="1" dirty="0"/>
              <a:t>Nederlands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Engels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lichamelijke opvoeding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levensbeschouwelijke vorming*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maatschappijleer*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culturele en kunstzinnige vorming*</a:t>
            </a:r>
            <a:endParaRPr lang="nl-NL" sz="3200" b="1" dirty="0"/>
          </a:p>
          <a:p>
            <a:pPr marL="457200" lvl="1" indent="0">
              <a:buNone/>
              <a:defRPr/>
            </a:pPr>
            <a:r>
              <a:rPr lang="nl-NL" sz="3200" b="1" dirty="0"/>
              <a:t>profielwerkstuk*</a:t>
            </a:r>
          </a:p>
          <a:p>
            <a:pPr marL="457200" lvl="1" indent="0">
              <a:buNone/>
              <a:defRPr/>
            </a:pPr>
            <a:r>
              <a:rPr lang="nl-NL" sz="3200" b="1" dirty="0"/>
              <a:t>loopbaanoriëntatie (lob)</a:t>
            </a:r>
          </a:p>
          <a:p>
            <a:pPr marL="457200" lvl="1" indent="0">
              <a:buNone/>
              <a:defRPr/>
            </a:pPr>
            <a:r>
              <a:rPr lang="nl-NL" sz="3600" dirty="0"/>
              <a:t>*</a:t>
            </a:r>
            <a:r>
              <a:rPr lang="nl-NL" i="1" dirty="0"/>
              <a:t>deze vormen samen het combinatiecijfer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554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Vier profielen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defRPr/>
            </a:pPr>
            <a:r>
              <a:rPr lang="nl-NL" altLang="nl-NL" sz="3200" b="1" dirty="0"/>
              <a:t>Cultuur en Maatschappij (CM)</a:t>
            </a:r>
          </a:p>
          <a:p>
            <a:pPr lvl="1">
              <a:defRPr/>
            </a:pPr>
            <a:endParaRPr lang="nl-NL" altLang="nl-NL" sz="3200" b="1" dirty="0"/>
          </a:p>
          <a:p>
            <a:pPr lvl="1">
              <a:defRPr/>
            </a:pPr>
            <a:r>
              <a:rPr lang="nl-NL" altLang="nl-NL" sz="3200" b="1" dirty="0"/>
              <a:t>Economie en Maatschappij (EM)</a:t>
            </a:r>
          </a:p>
          <a:p>
            <a:pPr lvl="1">
              <a:defRPr/>
            </a:pPr>
            <a:endParaRPr lang="nl-NL" altLang="nl-NL" sz="3200" b="1" dirty="0"/>
          </a:p>
          <a:p>
            <a:pPr lvl="1">
              <a:defRPr/>
            </a:pPr>
            <a:r>
              <a:rPr lang="nl-NL" altLang="nl-NL" sz="3200" b="1" dirty="0"/>
              <a:t>Natuur en Gezondheid (NG)</a:t>
            </a:r>
          </a:p>
          <a:p>
            <a:pPr lvl="1">
              <a:defRPr/>
            </a:pPr>
            <a:endParaRPr lang="nl-NL" altLang="nl-NL" sz="3200" b="1" dirty="0"/>
          </a:p>
          <a:p>
            <a:pPr lvl="1">
              <a:defRPr/>
            </a:pPr>
            <a:r>
              <a:rPr lang="nl-NL" altLang="nl-NL" sz="3200" b="1" dirty="0"/>
              <a:t>Natuur en Techniek (NT)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51378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37704-938F-CB73-6788-B97039CD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77ADAAF0-6EC4-68A1-B715-3C167B91A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5" y="178420"/>
            <a:ext cx="8777410" cy="5820936"/>
          </a:xfrm>
        </p:spPr>
      </p:pic>
    </p:spTree>
    <p:extLst>
      <p:ext uri="{BB962C8B-B14F-4D97-AF65-F5344CB8AC3E}">
        <p14:creationId xmlns:p14="http://schemas.microsoft.com/office/powerpoint/2010/main" val="390684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5EACFF-706D-C9B3-0EC2-20ECD0D0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D74D556C-C50B-A03B-0D17-7E03C3A5E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3" y="189571"/>
            <a:ext cx="8777794" cy="5843238"/>
          </a:xfrm>
        </p:spPr>
      </p:pic>
    </p:spTree>
    <p:extLst>
      <p:ext uri="{BB962C8B-B14F-4D97-AF65-F5344CB8AC3E}">
        <p14:creationId xmlns:p14="http://schemas.microsoft.com/office/powerpoint/2010/main" val="220944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419768-D861-7927-DFD1-A7069D0BD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2A754380-7E37-95CA-4A49-FC36EC7EB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4" y="200721"/>
            <a:ext cx="8776752" cy="5698273"/>
          </a:xfrm>
        </p:spPr>
      </p:pic>
    </p:spTree>
    <p:extLst>
      <p:ext uri="{BB962C8B-B14F-4D97-AF65-F5344CB8AC3E}">
        <p14:creationId xmlns:p14="http://schemas.microsoft.com/office/powerpoint/2010/main" val="4224600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NIftarlake">
      <a:dk1>
        <a:srgbClr val="0A1A5C"/>
      </a:dk1>
      <a:lt1>
        <a:sysClr val="window" lastClr="FFFFFF"/>
      </a:lt1>
      <a:dk2>
        <a:srgbClr val="44546A"/>
      </a:dk2>
      <a:lt2>
        <a:srgbClr val="E7E6E6"/>
      </a:lt2>
      <a:accent1>
        <a:srgbClr val="154A91"/>
      </a:accent1>
      <a:accent2>
        <a:srgbClr val="E26141"/>
      </a:accent2>
      <a:accent3>
        <a:srgbClr val="A5A5A5"/>
      </a:accent3>
      <a:accent4>
        <a:srgbClr val="FFC000"/>
      </a:accent4>
      <a:accent5>
        <a:srgbClr val="154A91"/>
      </a:accent5>
      <a:accent6>
        <a:srgbClr val="009BA1"/>
      </a:accent6>
      <a:hlink>
        <a:srgbClr val="009BA1"/>
      </a:hlink>
      <a:folHlink>
        <a:srgbClr val="009BA1"/>
      </a:folHlink>
    </a:clrScheme>
    <a:fontScheme name="Niftarlak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ftarlake presentatie V2a.potx" id="{ACCB8DD2-F3CA-4C2D-A335-33E09CF4DDBE}" vid="{363A027B-735F-4D2E-9292-3E51388E8A8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2AFF007A201469CBD5B713D747087" ma:contentTypeVersion="6" ma:contentTypeDescription="Een nieuw document maken." ma:contentTypeScope="" ma:versionID="31ddcbab9166a582f985f4da154fed83">
  <xsd:schema xmlns:xsd="http://www.w3.org/2001/XMLSchema" xmlns:xs="http://www.w3.org/2001/XMLSchema" xmlns:p="http://schemas.microsoft.com/office/2006/metadata/properties" xmlns:ns2="a46b2051-1b07-4389-8485-8ceb7ebdd8d8" xmlns:ns3="abd7aa22-717a-49c7-bfab-6798ea365d70" targetNamespace="http://schemas.microsoft.com/office/2006/metadata/properties" ma:root="true" ma:fieldsID="6fd37c1137dfab0786db9ab33e2d2bc8" ns2:_="" ns3:_="">
    <xsd:import namespace="a46b2051-1b07-4389-8485-8ceb7ebdd8d8"/>
    <xsd:import namespace="abd7aa22-717a-49c7-bfab-6798ea365d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b2051-1b07-4389-8485-8ceb7ebdd8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7aa22-717a-49c7-bfab-6798ea365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1EA30-CE73-4D9A-842C-1DCD30426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6b2051-1b07-4389-8485-8ceb7ebdd8d8"/>
    <ds:schemaRef ds:uri="abd7aa22-717a-49c7-bfab-6798ea365d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E61EBD-5DEF-417D-84F9-270A2E6FA7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0EB6A7-5171-47C3-ABE7-81B11E8D90CD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abd7aa22-717a-49c7-bfab-6798ea365d70"/>
    <ds:schemaRef ds:uri="a46b2051-1b07-4389-8485-8ceb7ebdd8d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Niftarlake presentatie V2</Template>
  <TotalTime>720</TotalTime>
  <Words>326</Words>
  <Application>Microsoft Macintosh PowerPoint</Application>
  <PresentationFormat>Diavoorstelling (4:3)</PresentationFormat>
  <Paragraphs>64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Aptos</vt:lpstr>
      <vt:lpstr>Arial</vt:lpstr>
      <vt:lpstr>Trebuchet MS</vt:lpstr>
      <vt:lpstr>Kantoorthema</vt:lpstr>
      <vt:lpstr>      Profielkeuze in Havo 3</vt:lpstr>
      <vt:lpstr>Programma van vanavond</vt:lpstr>
      <vt:lpstr>Planning profielkeuze H3</vt:lpstr>
      <vt:lpstr>De keuze</vt:lpstr>
      <vt:lpstr>Algemeen deel</vt:lpstr>
      <vt:lpstr>Vier profielen</vt:lpstr>
      <vt:lpstr>PowerPoint-presentatie</vt:lpstr>
      <vt:lpstr>PowerPoint-presentatie</vt:lpstr>
      <vt:lpstr>PowerPoint-presentatie</vt:lpstr>
      <vt:lpstr>PowerPoint-presentatie</vt:lpstr>
      <vt:lpstr>Profieleisen</vt:lpstr>
      <vt:lpstr>De kleine lettertjes</vt:lpstr>
      <vt:lpstr>Na de havo naar het atheneum?</vt:lpstr>
      <vt:lpstr>Meer informatie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Lorette Kraaijenbrink</dc:creator>
  <cp:lastModifiedBy>Pauline</cp:lastModifiedBy>
  <cp:revision>103</cp:revision>
  <cp:lastPrinted>2018-02-06T14:40:21Z</cp:lastPrinted>
  <dcterms:created xsi:type="dcterms:W3CDTF">2017-03-09T16:58:20Z</dcterms:created>
  <dcterms:modified xsi:type="dcterms:W3CDTF">2026-01-13T11:58:33Z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0x010100E522AFF007A201469CBD5B713D747087</vt:lpwstr>
  </property>
</Properties>
</file>