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E28F2-8DB4-9F44-A0CE-CBF80AAA0DD6}" v="72" dt="2026-01-08T21:06:04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2579"/>
  </p:normalViewPr>
  <p:slideViewPr>
    <p:cSldViewPr snapToGrid="0">
      <p:cViewPr varScale="1">
        <p:scale>
          <a:sx n="111" d="100"/>
          <a:sy n="111" d="100"/>
        </p:scale>
        <p:origin x="2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12-01-2026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B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Techniek</a:t>
            </a:r>
          </a:p>
          <a:p>
            <a:r>
              <a:rPr lang="nl-NL" sz="2400" dirty="0"/>
              <a:t>Scheikunde</a:t>
            </a:r>
          </a:p>
          <a:p>
            <a:r>
              <a:rPr lang="nl-NL" sz="2400" dirty="0"/>
              <a:t>Natuurkunde</a:t>
            </a:r>
          </a:p>
          <a:p>
            <a:endParaRPr lang="nl-NL" dirty="0"/>
          </a:p>
          <a:p>
            <a:r>
              <a:rPr lang="nl-NL" dirty="0"/>
              <a:t>Bij sommige universitaire studies moet je wiskunde B hebben of wordt het sterk aangeraden (o.a. econometrie, wiskunde)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7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eisen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Wiskunde B is een pittig vak waarvoor je de wiskunde uit de onderbouw goed moet beheersen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Positief advies van je docent</a:t>
            </a:r>
          </a:p>
          <a:p>
            <a:r>
              <a:rPr lang="nl-NL" sz="2400" dirty="0"/>
              <a:t>Een 7 voor wiskunde in de 3</a:t>
            </a:r>
            <a:r>
              <a:rPr lang="nl-NL" sz="2400" baseline="30000" dirty="0"/>
              <a:t>e</a:t>
            </a:r>
            <a:r>
              <a:rPr lang="nl-NL" sz="2400" dirty="0"/>
              <a:t> klas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Vooral de bereidheid om veel te oefenen, want wiskunde B is uitdagend (en voor sommigen </a:t>
            </a:r>
            <a:r>
              <a:rPr lang="nl-NL" sz="2400"/>
              <a:t>erg moeilijk), </a:t>
            </a:r>
            <a:r>
              <a:rPr lang="nl-NL" sz="2400" dirty="0"/>
              <a:t>dus het is wel hard werken.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0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2400" dirty="0"/>
              <a:t>Achtergronden bij de wiskunde</a:t>
            </a:r>
          </a:p>
          <a:p>
            <a:pPr marL="0" indent="0">
              <a:buNone/>
            </a:pPr>
            <a:r>
              <a:rPr lang="nl-NL" sz="2400" dirty="0"/>
              <a:t>Vanaf 5</a:t>
            </a:r>
            <a:r>
              <a:rPr lang="nl-NL" sz="2400" baseline="30000" dirty="0"/>
              <a:t>e</a:t>
            </a:r>
            <a:r>
              <a:rPr lang="nl-NL" sz="2400" dirty="0"/>
              <a:t> klas, keuzevak (kan bij NT profiel ook als </a:t>
            </a:r>
            <a:r>
              <a:rPr lang="nl-NL" sz="2400" dirty="0" err="1"/>
              <a:t>profielvak</a:t>
            </a:r>
            <a:r>
              <a:rPr lang="nl-NL" sz="2400" dirty="0"/>
              <a:t>)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Getaltheorie (oneindigheid, talstelsels, complexe getallen)</a:t>
            </a:r>
          </a:p>
          <a:p>
            <a:r>
              <a:rPr lang="nl-NL" sz="2400" dirty="0"/>
              <a:t>Statistiek</a:t>
            </a:r>
          </a:p>
          <a:p>
            <a:r>
              <a:rPr lang="nl-NL" sz="2400" dirty="0"/>
              <a:t>Meetkunde (constructies, bolmeetkunde)</a:t>
            </a:r>
          </a:p>
          <a:p>
            <a:r>
              <a:rPr lang="nl-NL" sz="2400" dirty="0"/>
              <a:t>Lineaire algebra</a:t>
            </a:r>
          </a:p>
          <a:p>
            <a:r>
              <a:rPr lang="nl-NL" sz="2400" dirty="0"/>
              <a:t>Keuze onderwerpen</a:t>
            </a:r>
          </a:p>
          <a:p>
            <a:endParaRPr lang="nl-NL" sz="2400" dirty="0"/>
          </a:p>
          <a:p>
            <a:r>
              <a:rPr lang="nl-NL" sz="2400" dirty="0"/>
              <a:t>Presentaties, groepsopdrachten en toetsen</a:t>
            </a:r>
          </a:p>
          <a:p>
            <a:r>
              <a:rPr lang="nl-NL" sz="2400" dirty="0"/>
              <a:t>Geen centraal examen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r>
              <a:rPr lang="nl-NL" dirty="0"/>
              <a:t>Iedereen moet wiskunde kiezen op het vwo</a:t>
            </a:r>
          </a:p>
          <a:p>
            <a:r>
              <a:rPr lang="nl-NL" dirty="0"/>
              <a:t>Wiskunde behoort samen met Nederlands en Engels tot de kernvakken</a:t>
            </a:r>
          </a:p>
          <a:p>
            <a:r>
              <a:rPr lang="nl-NL" dirty="0"/>
              <a:t>Keuze voor wiskunde hangt samen met profiel en beroepskeuze</a:t>
            </a:r>
          </a:p>
          <a:p>
            <a:r>
              <a:rPr lang="nl-NL" dirty="0"/>
              <a:t>Wiskunde A of C is geen wiskunde voor dummy’s</a:t>
            </a:r>
          </a:p>
          <a:p>
            <a:r>
              <a:rPr lang="nl-NL" dirty="0"/>
              <a:t>Wiskunde is zelden een aangeboren talent, wiskundig talent verkrijg je door oefenen, oefenen en nog meer oefenen</a:t>
            </a:r>
          </a:p>
          <a:p>
            <a:r>
              <a:rPr lang="nl-NL" dirty="0"/>
              <a:t>Aanwezige boeken voor wiskunde A, B en C geven beeld van wiskunde </a:t>
            </a:r>
          </a:p>
          <a:p>
            <a:r>
              <a:rPr lang="nl-NL" dirty="0"/>
              <a:t>Voor iedere wiskunde </a:t>
            </a:r>
            <a:r>
              <a:rPr lang="nl-NL"/>
              <a:t>moet je altijd </a:t>
            </a:r>
            <a:r>
              <a:rPr lang="nl-NL" dirty="0"/>
              <a:t>een grafische rekenmachine aanschaffen (wij adviserenTI-84 CE-T)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2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Wiskunde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Welke variant moet ik kiezen?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A, B, C, 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Welke wiskunde wordt aangeboden?</a:t>
            </a:r>
          </a:p>
          <a:p>
            <a:r>
              <a:rPr lang="nl-NL" dirty="0"/>
              <a:t>Is de ene wiskunde moeilijker dan de andere wiskunde?</a:t>
            </a:r>
          </a:p>
          <a:p>
            <a:r>
              <a:rPr lang="nl-NL" dirty="0"/>
              <a:t>Zijn er eisen om een soort wiskunde te kiezen?</a:t>
            </a:r>
          </a:p>
          <a:p>
            <a:r>
              <a:rPr lang="nl-NL" dirty="0"/>
              <a:t>Wat kan ik met al die verschillende </a:t>
            </a:r>
            <a:r>
              <a:rPr lang="nl-NL" dirty="0" err="1"/>
              <a:t>wiskundes</a:t>
            </a:r>
            <a:r>
              <a:rPr lang="nl-NL" dirty="0"/>
              <a:t>?</a:t>
            </a:r>
          </a:p>
          <a:p>
            <a:r>
              <a:rPr lang="nl-NL" dirty="0"/>
              <a:t>Kan ik meer soorten wiskunde kiezen?</a:t>
            </a:r>
          </a:p>
          <a:p>
            <a:r>
              <a:rPr lang="nl-NL" dirty="0"/>
              <a:t>Is wiskunde verplicht in ieder profiel?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Wiskunde in de onderbouw/bovenbouw</a:t>
            </a:r>
          </a:p>
          <a:p>
            <a:r>
              <a:rPr lang="nl-NL" dirty="0"/>
              <a:t>Moet ik een grafische rekenmachine aanschaffen?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D84B46-8B0E-3743-AB9C-2F588083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46" y="3159445"/>
            <a:ext cx="2576339" cy="33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is verplicht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ieder profiel wordt wiskunde gegeven</a:t>
            </a:r>
          </a:p>
          <a:p>
            <a:endParaRPr lang="nl-NL" dirty="0"/>
          </a:p>
          <a:p>
            <a:pPr>
              <a:tabLst>
                <a:tab pos="4305300" algn="l"/>
              </a:tabLst>
            </a:pPr>
            <a:r>
              <a:rPr lang="nl-NL" dirty="0"/>
              <a:t>Cultuur &amp; Maatschappij: 	wiskunde A of C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Economie &amp; Maatschappij:	wiskunde A of B (+D)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Gezondheid:	wiskunde A of B (+D)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Techniek:	wiskunde B (+D)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Verbanden zien en begrijpen. </a:t>
            </a:r>
          </a:p>
          <a:p>
            <a:pPr lvl="1"/>
            <a:r>
              <a:rPr lang="nl-NL" dirty="0"/>
              <a:t>Goed kunnen lezen en interpreteren van grafieken en tabellen </a:t>
            </a:r>
          </a:p>
          <a:p>
            <a:pPr lvl="1"/>
            <a:r>
              <a:rPr lang="nl-NL" dirty="0"/>
              <a:t>Eenvoudige formules herkennen bij grafieken en tabellen. </a:t>
            </a:r>
          </a:p>
          <a:p>
            <a:pPr lvl="1"/>
            <a:r>
              <a:rPr lang="nl-NL" dirty="0"/>
              <a:t>Leren rekenen aan formules. Zoals antwoord geven op de vraag: ‘Hoe steil loopt een groeicurve? </a:t>
            </a:r>
          </a:p>
          <a:p>
            <a:r>
              <a:rPr lang="nl-NL" b="1" dirty="0"/>
              <a:t>Statistiek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Hoe haal je uit een grote hoeveelheid data relevante informatie? </a:t>
            </a:r>
          </a:p>
          <a:p>
            <a:pPr lvl="1"/>
            <a:r>
              <a:rPr lang="nl-NL" dirty="0"/>
              <a:t>Het leren begrijpen van onderzoeksresultaten en daar zinnige conclusies uit leren trekken. </a:t>
            </a:r>
          </a:p>
          <a:p>
            <a:r>
              <a:rPr lang="nl-NL" b="1" dirty="0"/>
              <a:t>Kansrekening / Telproblemen </a:t>
            </a:r>
          </a:p>
          <a:p>
            <a:pPr lvl="1"/>
            <a:r>
              <a:rPr lang="nl-NL" dirty="0"/>
              <a:t>‘Hoe groot is de kans dat je een tennispartij wint, als je niet eerder van deze tegenstander hebt gewonnen?’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3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A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Economie</a:t>
            </a:r>
          </a:p>
          <a:p>
            <a:r>
              <a:rPr lang="nl-NL" sz="2400" dirty="0"/>
              <a:t>Gezondheid</a:t>
            </a:r>
          </a:p>
          <a:p>
            <a:r>
              <a:rPr lang="nl-NL" sz="2400" dirty="0"/>
              <a:t>Milieu</a:t>
            </a:r>
          </a:p>
          <a:p>
            <a:r>
              <a:rPr lang="nl-NL" sz="2400" dirty="0"/>
              <a:t>Psychologie</a:t>
            </a:r>
          </a:p>
          <a:p>
            <a:r>
              <a:rPr lang="nl-NL" sz="2400" dirty="0"/>
              <a:t>Sociale studies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C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Overlappende onderwerpen met wiskunde A </a:t>
            </a:r>
          </a:p>
          <a:p>
            <a:pPr lvl="1"/>
            <a:r>
              <a:rPr lang="nl-NL" dirty="0"/>
              <a:t>Verbanden </a:t>
            </a:r>
          </a:p>
          <a:p>
            <a:pPr lvl="1"/>
            <a:r>
              <a:rPr lang="nl-NL" dirty="0"/>
              <a:t>Statistiek </a:t>
            </a:r>
          </a:p>
          <a:p>
            <a:pPr lvl="1"/>
            <a:r>
              <a:rPr lang="nl-NL" dirty="0"/>
              <a:t>Kansrekening / Telproblemen </a:t>
            </a:r>
          </a:p>
          <a:p>
            <a:pPr lvl="1"/>
            <a:r>
              <a:rPr lang="nl-NL" i="1" dirty="0"/>
              <a:t>De overlappende onderwerpen zijn over het algemeen iets makkelijker dan bij wiskunde A </a:t>
            </a:r>
            <a:br>
              <a:rPr lang="nl-NL" i="1" dirty="0"/>
            </a:br>
            <a:r>
              <a:rPr lang="nl-NL" i="1" dirty="0"/>
              <a:t>(minder </a:t>
            </a:r>
            <a:r>
              <a:rPr lang="nl-NL" i="1" dirty="0" err="1"/>
              <a:t>letterrekenen</a:t>
            </a:r>
            <a:r>
              <a:rPr lang="nl-NL" i="1" dirty="0"/>
              <a:t>, geen logaritmen, geen afgeleide bepalen)</a:t>
            </a:r>
            <a:endParaRPr lang="nl-NL" dirty="0"/>
          </a:p>
          <a:p>
            <a:r>
              <a:rPr lang="nl-NL" b="1" dirty="0"/>
              <a:t>Logisch redeneren</a:t>
            </a:r>
          </a:p>
          <a:p>
            <a:pPr lvl="1"/>
            <a:r>
              <a:rPr lang="nl-NL" dirty="0"/>
              <a:t>Redeneringen opbouwen: als stelling 1 en 2 allebei waar zijn dan volgt hieruit dat ….</a:t>
            </a:r>
          </a:p>
          <a:p>
            <a:r>
              <a:rPr lang="nl-NL" b="1" dirty="0"/>
              <a:t>Vorm en ruimte</a:t>
            </a:r>
          </a:p>
          <a:p>
            <a:pPr lvl="1"/>
            <a:r>
              <a:rPr lang="nl-NL" dirty="0"/>
              <a:t>Verhoudingen, aanzichten en perspectief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7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C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C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Gedrag en Maatschappij</a:t>
            </a:r>
          </a:p>
          <a:p>
            <a:r>
              <a:rPr lang="nl-NL" sz="2400" dirty="0"/>
              <a:t>Rechten</a:t>
            </a:r>
          </a:p>
          <a:p>
            <a:r>
              <a:rPr lang="nl-NL" sz="2400" dirty="0"/>
              <a:t>Kunst en Cultuur</a:t>
            </a:r>
          </a:p>
          <a:p>
            <a:r>
              <a:rPr lang="nl-NL" sz="2400" dirty="0"/>
              <a:t>Talen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89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r>
              <a:rPr lang="nl-NL" b="1" dirty="0"/>
              <a:t>Werken met functies en formules </a:t>
            </a:r>
          </a:p>
          <a:p>
            <a:pPr lvl="1"/>
            <a:r>
              <a:rPr lang="nl-NL" dirty="0"/>
              <a:t>Functievoorschriften opstellen, formules algebraïsch herleiden en met elkaar te vergelijken</a:t>
            </a:r>
          </a:p>
          <a:p>
            <a:pPr lvl="1"/>
            <a:r>
              <a:rPr lang="nl-NL" dirty="0"/>
              <a:t>Gedrag van een functie beschrijven en bewijzen</a:t>
            </a:r>
          </a:p>
          <a:p>
            <a:pPr lvl="1"/>
            <a:r>
              <a:rPr lang="nl-NL" dirty="0"/>
              <a:t>Technieken zoals differentiëren en integreren </a:t>
            </a:r>
          </a:p>
          <a:p>
            <a:pPr lvl="1"/>
            <a:r>
              <a:rPr lang="nl-NL" dirty="0"/>
              <a:t>Kennis over (natuurkundige) functies</a:t>
            </a:r>
          </a:p>
          <a:p>
            <a:r>
              <a:rPr lang="nl-NL" b="1" dirty="0"/>
              <a:t>Meetkunde</a:t>
            </a:r>
          </a:p>
          <a:p>
            <a:pPr lvl="1"/>
            <a:r>
              <a:rPr lang="nl-NL" dirty="0"/>
              <a:t>Rekenen met vectoren</a:t>
            </a:r>
          </a:p>
          <a:p>
            <a:pPr lvl="1"/>
            <a:r>
              <a:rPr lang="nl-NL" dirty="0"/>
              <a:t>Algebraïsche meetkunde (rekenen met meetkundige figuren zoals cirkels en driehoeken)</a:t>
            </a:r>
          </a:p>
          <a:p>
            <a:pPr marL="232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8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6F9D58E11CA4389A85E497BDE9A33" ma:contentTypeVersion="20" ma:contentTypeDescription="Een nieuw document maken." ma:contentTypeScope="" ma:versionID="084f32b2dd5e798e12ab19fb461db69b">
  <xsd:schema xmlns:xsd="http://www.w3.org/2001/XMLSchema" xmlns:xs="http://www.w3.org/2001/XMLSchema" xmlns:p="http://schemas.microsoft.com/office/2006/metadata/properties" xmlns:ns2="63cc5f53-95b1-4bae-9339-83b3346e6055" xmlns:ns3="75646cc3-dafe-46cb-ad8a-0c1662b34ce6" targetNamespace="http://schemas.microsoft.com/office/2006/metadata/properties" ma:root="true" ma:fieldsID="dbb1cd5ecfab2e7d886b9732bf7b5c2d" ns2:_="" ns3:_="">
    <xsd:import namespace="63cc5f53-95b1-4bae-9339-83b3346e6055"/>
    <xsd:import namespace="75646cc3-dafe-46cb-ad8a-0c1662b34c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c5f53-95b1-4bae-9339-83b3346e605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ac6152-db79-429a-a000-44b0dea44845}" ma:internalName="TaxCatchAll" ma:showField="CatchAllData" ma:web="63cc5f53-95b1-4bae-9339-83b3346e6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6cc3-dafe-46cb-ad8a-0c1662b3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46cc3-dafe-46cb-ad8a-0c1662b34ce6">
      <Terms xmlns="http://schemas.microsoft.com/office/infopath/2007/PartnerControls"/>
    </lcf76f155ced4ddcb4097134ff3c332f>
    <TaxCatchAll xmlns="63cc5f53-95b1-4bae-9339-83b3346e6055" xsi:nil="true"/>
  </documentManagement>
</p:properties>
</file>

<file path=customXml/itemProps1.xml><?xml version="1.0" encoding="utf-8"?>
<ds:datastoreItem xmlns:ds="http://schemas.openxmlformats.org/officeDocument/2006/customXml" ds:itemID="{9DF57E11-B42E-43B2-A6DE-8FDC1CD27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c5f53-95b1-4bae-9339-83b3346e6055"/>
    <ds:schemaRef ds:uri="75646cc3-dafe-46cb-ad8a-0c1662b34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32D33D-D1F3-4D51-A251-7706B7B104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24656-AAD3-4795-959E-5B3F20E43D58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75646cc3-dafe-46cb-ad8a-0c1662b34ce6"/>
    <ds:schemaRef ds:uri="63cc5f53-95b1-4bae-9339-83b3346e605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269</TotalTime>
  <Words>622</Words>
  <Application>Microsoft Macintosh PowerPoint</Application>
  <PresentationFormat>Diavoorstelling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Kantoorthema</vt:lpstr>
      <vt:lpstr>PowerPoint-presentatie</vt:lpstr>
      <vt:lpstr>Wiskunde </vt:lpstr>
      <vt:lpstr>Wiskunde A, B, C, D</vt:lpstr>
      <vt:lpstr>Wiskunde is verplicht</vt:lpstr>
      <vt:lpstr>Wiskunde A</vt:lpstr>
      <vt:lpstr>Waarom wiskunde A</vt:lpstr>
      <vt:lpstr>Wiskunde C</vt:lpstr>
      <vt:lpstr>Waarom wiskunde C</vt:lpstr>
      <vt:lpstr>Wiskunde B</vt:lpstr>
      <vt:lpstr>Waarom wiskunde B</vt:lpstr>
      <vt:lpstr>Extra eisen wiskunde B</vt:lpstr>
      <vt:lpstr>Wiskunde D</vt:lpstr>
      <vt:lpstr>Wiskunde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18</cp:revision>
  <dcterms:created xsi:type="dcterms:W3CDTF">2017-03-09T16:58:20Z</dcterms:created>
  <dcterms:modified xsi:type="dcterms:W3CDTF">2026-01-12T12:09:45Z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0x010100D096F9D58E11CA4389A85E497BDE9A33</vt:lpwstr>
  </property>
  <property fmtid="{D5CDD505-2E9C-101B-9397-08002B2CF9AE}" pid="3" name="_ExtendedDescription">
    <vt:lpwstr/>
  </property>
  <property fmtid="{D5CDD505-2E9C-101B-9397-08002B2CF9AE}" pid="4" name="MediaServiceImageTags">
    <vt:lpwstr/>
  </property>
</Properties>
</file>