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0" r:id="rId5"/>
    <p:sldId id="262" r:id="rId6"/>
    <p:sldId id="266" r:id="rId7"/>
    <p:sldId id="286" r:id="rId8"/>
    <p:sldId id="265" r:id="rId9"/>
    <p:sldId id="267" r:id="rId10"/>
    <p:sldId id="271" r:id="rId11"/>
    <p:sldId id="284" r:id="rId12"/>
    <p:sldId id="282" r:id="rId13"/>
    <p:sldId id="283" r:id="rId14"/>
    <p:sldId id="285" r:id="rId15"/>
    <p:sldId id="277" r:id="rId16"/>
    <p:sldId id="278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DEC338-8B02-1944-9E4D-8A0005C7ADD7}" v="1" dt="2025-01-28T09:00:38.7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3" autoAdjust="0"/>
    <p:restoredTop sz="95692"/>
  </p:normalViewPr>
  <p:slideViewPr>
    <p:cSldViewPr snapToGrid="0">
      <p:cViewPr varScale="1">
        <p:scale>
          <a:sx n="128" d="100"/>
          <a:sy n="128" d="100"/>
        </p:scale>
        <p:origin x="12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iftarlake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chtergrond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0"/>
          <a:stretch/>
        </p:blipFill>
        <p:spPr>
          <a:xfrm rot="5400000" flipH="1">
            <a:off x="-23883" y="-1228301"/>
            <a:ext cx="9144000" cy="9314602"/>
          </a:xfrm>
          <a:prstGeom prst="rect">
            <a:avLst/>
          </a:prstGeom>
        </p:spPr>
      </p:pic>
      <p:pic>
        <p:nvPicPr>
          <p:cNvPr id="14" name="Afbeelding 13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4776"/>
          </a:xfrm>
          <a:prstGeom prst="rect">
            <a:avLst/>
          </a:prstGeom>
        </p:spPr>
      </p:pic>
      <p:pic>
        <p:nvPicPr>
          <p:cNvPr id="8" name="Logo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60" y="2613389"/>
            <a:ext cx="6991068" cy="162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17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chtergrond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8" t="660" r="16997" b="1172"/>
          <a:stretch/>
        </p:blipFill>
        <p:spPr>
          <a:xfrm rot="5400000" flipH="1">
            <a:off x="1142998" y="-1143003"/>
            <a:ext cx="6858001" cy="9144002"/>
          </a:xfrm>
          <a:prstGeom prst="rect">
            <a:avLst/>
          </a:prstGeom>
        </p:spPr>
      </p:pic>
      <p:sp>
        <p:nvSpPr>
          <p:cNvPr id="15" name="Wit vlak"/>
          <p:cNvSpPr/>
          <p:nvPr userDrawn="1"/>
        </p:nvSpPr>
        <p:spPr>
          <a:xfrm>
            <a:off x="221422" y="188998"/>
            <a:ext cx="8701152" cy="64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1327410"/>
          </a:xfrm>
        </p:spPr>
        <p:txBody>
          <a:bodyPr anchor="b">
            <a:normAutofit/>
          </a:bodyPr>
          <a:lstStyle>
            <a:lvl1pPr algn="ctr">
              <a:defRPr sz="5000" b="1"/>
            </a:lvl1pPr>
          </a:lstStyle>
          <a:p>
            <a:r>
              <a:rPr lang="nl-NL" dirty="0"/>
              <a:t>Titel van de presentatie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83167"/>
            <a:ext cx="6858000" cy="788968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sz="3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Ondertitel van de presentatie</a:t>
            </a:r>
            <a:endParaRPr lang="en-US" dirty="0"/>
          </a:p>
        </p:txBody>
      </p:sp>
      <p:pic>
        <p:nvPicPr>
          <p:cNvPr id="11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764971"/>
            <a:ext cx="2279176" cy="655554"/>
          </a:xfrm>
          <a:prstGeom prst="rect">
            <a:avLst/>
          </a:prstGeom>
        </p:spPr>
      </p:pic>
      <p:sp>
        <p:nvSpPr>
          <p:cNvPr id="18" name="Tijdelijke aanduiding voor tekst 17"/>
          <p:cNvSpPr>
            <a:spLocks noGrp="1"/>
          </p:cNvSpPr>
          <p:nvPr>
            <p:ph type="body" sz="quarter" idx="13" hasCustomPrompt="1"/>
          </p:nvPr>
        </p:nvSpPr>
        <p:spPr>
          <a:xfrm>
            <a:off x="1143000" y="3567878"/>
            <a:ext cx="6858000" cy="49730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274882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600"/>
            </a:lvl2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657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tekst in 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36322" y="1635125"/>
            <a:ext cx="3708000" cy="40020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6"/>
          </p:nvPr>
        </p:nvSpPr>
        <p:spPr>
          <a:xfrm>
            <a:off x="4699021" y="1635125"/>
            <a:ext cx="3708000" cy="40020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6048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foto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4745620" y="1747777"/>
            <a:ext cx="3660380" cy="388982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36322" y="1635125"/>
            <a:ext cx="3708000" cy="40020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0238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gro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738000" y="1749600"/>
            <a:ext cx="7651750" cy="3891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1199322" y="5818188"/>
            <a:ext cx="7190428" cy="354012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736048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1199322" y="5818188"/>
            <a:ext cx="7190428" cy="354012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455875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261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chtergrond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" r="5286"/>
          <a:stretch/>
        </p:blipFill>
        <p:spPr>
          <a:xfrm rot="5400000" flipH="1">
            <a:off x="1169504" y="-1169505"/>
            <a:ext cx="6858000" cy="9197009"/>
          </a:xfrm>
          <a:prstGeom prst="rect">
            <a:avLst/>
          </a:prstGeom>
        </p:spPr>
      </p:pic>
      <p:sp>
        <p:nvSpPr>
          <p:cNvPr id="8" name="Wit vlak"/>
          <p:cNvSpPr/>
          <p:nvPr userDrawn="1"/>
        </p:nvSpPr>
        <p:spPr>
          <a:xfrm>
            <a:off x="221095" y="189000"/>
            <a:ext cx="8701152" cy="64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Logo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9" y="5991367"/>
            <a:ext cx="618769" cy="57128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6321" y="370000"/>
            <a:ext cx="7670700" cy="1142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322" y="1632537"/>
            <a:ext cx="7670699" cy="400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745" y="63323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41798-A1E7-4418-A50B-9BAD63C8ACFA}" type="datetimeFigureOut">
              <a:rPr lang="nl-NL" smtClean="0"/>
              <a:t>30-01-2025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6705" y="63365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87523" y="6346658"/>
            <a:ext cx="12194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397F0-0EC2-457D-AED8-B33569D07A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54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77" r:id="rId4"/>
    <p:sldLayoutId id="2147483674" r:id="rId5"/>
    <p:sldLayoutId id="2147483666" r:id="rId6"/>
    <p:sldLayoutId id="2147483675" r:id="rId7"/>
    <p:sldLayoutId id="2147483667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0"/>
        </a:spcBef>
        <a:buSzPct val="110000"/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460800" indent="-2286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286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286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2286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p.edzes@niftarlake.nl" TargetMode="External"/><Relationship Id="rId2" Type="http://schemas.openxmlformats.org/officeDocument/2006/relationships/hyperlink" Target="http://www.niftarlake.nl/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lburguniversity.edu/nl/onderwijs/bacheloropleidingen/studiekeuze/profielkeuze" TargetMode="External"/><Relationship Id="rId2" Type="http://schemas.openxmlformats.org/officeDocument/2006/relationships/hyperlink" Target="https://www.ru.nl/opleidingen/bacheloropleidingen/hulp-bij-studiekeuze/hulp-profielkeuze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nl-NL" altLang="nl-NL" sz="5400" dirty="0"/>
            </a:br>
            <a:br>
              <a:rPr lang="nl-NL" altLang="nl-NL" sz="5400" dirty="0"/>
            </a:br>
            <a:br>
              <a:rPr lang="nl-NL" altLang="nl-NL" sz="5400" dirty="0"/>
            </a:br>
            <a:br>
              <a:rPr lang="nl-NL" altLang="nl-NL" sz="5400" dirty="0"/>
            </a:br>
            <a:br>
              <a:rPr lang="nl-NL" altLang="nl-NL" sz="5400" dirty="0"/>
            </a:br>
            <a:r>
              <a:rPr lang="nl-NL" altLang="nl-NL" sz="5400" dirty="0"/>
              <a:t> Profielkeuze in Atheneum 3</a:t>
            </a:r>
            <a:endParaRPr lang="nl-NL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altLang="nl-NL" sz="3600" dirty="0"/>
              <a:t>Pauline </a:t>
            </a:r>
            <a:r>
              <a:rPr lang="nl-NL" altLang="nl-NL" sz="3600" dirty="0" err="1"/>
              <a:t>Edzes</a:t>
            </a:r>
            <a:r>
              <a:rPr lang="nl-NL" altLang="nl-NL" sz="3600" dirty="0"/>
              <a:t>, decaan</a:t>
            </a:r>
            <a:endParaRPr lang="nl-NL" dirty="0"/>
          </a:p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8170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EDF24A-3A90-7FA1-4105-1B6DBA828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F9316F7E-C0D5-47BA-4B0A-E7F8B71460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8805789"/>
              </p:ext>
            </p:extLst>
          </p:nvPr>
        </p:nvGraphicFramePr>
        <p:xfrm>
          <a:off x="736321" y="246185"/>
          <a:ext cx="7762909" cy="63625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4883">
                  <a:extLst>
                    <a:ext uri="{9D8B030D-6E8A-4147-A177-3AD203B41FA5}">
                      <a16:colId xmlns:a16="http://schemas.microsoft.com/office/drawing/2014/main" val="913476548"/>
                    </a:ext>
                  </a:extLst>
                </a:gridCol>
                <a:gridCol w="2151926">
                  <a:extLst>
                    <a:ext uri="{9D8B030D-6E8A-4147-A177-3AD203B41FA5}">
                      <a16:colId xmlns:a16="http://schemas.microsoft.com/office/drawing/2014/main" val="2064909850"/>
                    </a:ext>
                  </a:extLst>
                </a:gridCol>
                <a:gridCol w="3046100">
                  <a:extLst>
                    <a:ext uri="{9D8B030D-6E8A-4147-A177-3AD203B41FA5}">
                      <a16:colId xmlns:a16="http://schemas.microsoft.com/office/drawing/2014/main" val="2634846050"/>
                    </a:ext>
                  </a:extLst>
                </a:gridCol>
              </a:tblGrid>
              <a:tr h="1244440">
                <a:tc gridSpan="3">
                  <a:txBody>
                    <a:bodyPr/>
                    <a:lstStyle/>
                    <a:p>
                      <a:r>
                        <a:rPr lang="nl-NL" sz="2800" dirty="0">
                          <a:effectLst/>
                        </a:rPr>
                        <a:t> </a:t>
                      </a:r>
                    </a:p>
                    <a:p>
                      <a:r>
                        <a:rPr lang="nl-NL" sz="2800" dirty="0">
                          <a:effectLst/>
                        </a:rPr>
                        <a:t>Natuur &amp; Gezondheid (NG)</a:t>
                      </a:r>
                    </a:p>
                    <a:p>
                      <a:endParaRPr lang="nl-NL" sz="2800" dirty="0">
                        <a:effectLst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4141992"/>
                  </a:ext>
                </a:extLst>
              </a:tr>
              <a:tr h="1185181"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Verplichte profielvakken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Wiskunde A </a:t>
                      </a:r>
                      <a:r>
                        <a:rPr lang="nl-NL" sz="2000" i="1" dirty="0">
                          <a:effectLst/>
                        </a:rPr>
                        <a:t>of</a:t>
                      </a:r>
                      <a:r>
                        <a:rPr lang="nl-NL" sz="2000" dirty="0">
                          <a:effectLst/>
                        </a:rPr>
                        <a:t> B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Biologie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Scheikunde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620097"/>
                  </a:ext>
                </a:extLst>
              </a:tr>
              <a:tr h="888886">
                <a:tc gridSpan="2">
                  <a:txBody>
                    <a:bodyPr/>
                    <a:lstStyle/>
                    <a:p>
                      <a:r>
                        <a:rPr lang="nl-NL" sz="2000">
                          <a:effectLst/>
                        </a:rPr>
                        <a:t> 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Verplicht vrij deel, 1 vak kiezen uit:</a:t>
                      </a:r>
                    </a:p>
                    <a:p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5275302"/>
                  </a:ext>
                </a:extLst>
              </a:tr>
              <a:tr h="1017211">
                <a:tc rowSpan="3"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Profielkeuzevakken 1 vak kiezen uit: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Aardrijkskunde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 err="1">
                          <a:effectLst/>
                        </a:rPr>
                        <a:t>beco</a:t>
                      </a:r>
                      <a:r>
                        <a:rPr lang="nl-NL" sz="2000" dirty="0">
                          <a:effectLst/>
                        </a:rPr>
                        <a:t>, du, </a:t>
                      </a:r>
                      <a:r>
                        <a:rPr lang="nl-NL" sz="2000" dirty="0" err="1">
                          <a:effectLst/>
                        </a:rPr>
                        <a:t>ec</a:t>
                      </a:r>
                      <a:r>
                        <a:rPr lang="nl-NL" sz="2000" dirty="0">
                          <a:effectLst/>
                        </a:rPr>
                        <a:t>, fa, in, </a:t>
                      </a:r>
                      <a:r>
                        <a:rPr lang="nl-NL" sz="2000" dirty="0" err="1">
                          <a:effectLst/>
                        </a:rPr>
                        <a:t>kubv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kumu</a:t>
                      </a:r>
                      <a:r>
                        <a:rPr lang="nl-NL" sz="2000" dirty="0">
                          <a:effectLst/>
                        </a:rPr>
                        <a:t>, na, </a:t>
                      </a:r>
                      <a:r>
                        <a:rPr lang="nl-NL" sz="2000" dirty="0" err="1">
                          <a:effectLst/>
                        </a:rPr>
                        <a:t>oo</a:t>
                      </a:r>
                      <a:endParaRPr lang="nl-NL" sz="20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7969054"/>
                  </a:ext>
                </a:extLst>
              </a:tr>
              <a:tr h="1017211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Natuurkunde 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 err="1">
                          <a:effectLst/>
                        </a:rPr>
                        <a:t>ak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beco</a:t>
                      </a:r>
                      <a:r>
                        <a:rPr lang="nl-NL" sz="2000" dirty="0">
                          <a:effectLst/>
                        </a:rPr>
                        <a:t>, du, </a:t>
                      </a:r>
                      <a:r>
                        <a:rPr lang="nl-NL" sz="2000" dirty="0" err="1">
                          <a:effectLst/>
                        </a:rPr>
                        <a:t>ec</a:t>
                      </a:r>
                      <a:r>
                        <a:rPr lang="nl-NL" sz="2000" dirty="0">
                          <a:effectLst/>
                        </a:rPr>
                        <a:t>, fa, in, </a:t>
                      </a:r>
                      <a:r>
                        <a:rPr lang="nl-NL" sz="2000" dirty="0" err="1">
                          <a:effectLst/>
                        </a:rPr>
                        <a:t>kubv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kumu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oo</a:t>
                      </a:r>
                      <a:endParaRPr lang="nl-NL" sz="20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3942193"/>
                  </a:ext>
                </a:extLst>
              </a:tr>
              <a:tr h="888886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Onderzoek &amp; Ontwerpen             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 err="1">
                          <a:effectLst/>
                        </a:rPr>
                        <a:t>ak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beco</a:t>
                      </a:r>
                      <a:r>
                        <a:rPr lang="nl-NL" sz="2000" dirty="0">
                          <a:effectLst/>
                        </a:rPr>
                        <a:t>, du, </a:t>
                      </a:r>
                      <a:r>
                        <a:rPr lang="nl-NL" sz="2000" dirty="0" err="1">
                          <a:effectLst/>
                        </a:rPr>
                        <a:t>ec</a:t>
                      </a:r>
                      <a:r>
                        <a:rPr lang="nl-NL" sz="2000" dirty="0">
                          <a:effectLst/>
                        </a:rPr>
                        <a:t>, fa, in, </a:t>
                      </a:r>
                      <a:r>
                        <a:rPr lang="nl-NL" sz="2000" dirty="0" err="1">
                          <a:effectLst/>
                        </a:rPr>
                        <a:t>kubv</a:t>
                      </a:r>
                      <a:r>
                        <a:rPr lang="nl-NL" sz="2000" dirty="0">
                          <a:effectLst/>
                        </a:rPr>
                        <a:t>, na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1081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1022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A3D139-2D28-BEB5-291B-FBD73229F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4D9C41BA-E502-5C29-63F3-F527FEC1ED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8780433"/>
              </p:ext>
            </p:extLst>
          </p:nvPr>
        </p:nvGraphicFramePr>
        <p:xfrm>
          <a:off x="736321" y="257909"/>
          <a:ext cx="7762910" cy="63553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39600">
                  <a:extLst>
                    <a:ext uri="{9D8B030D-6E8A-4147-A177-3AD203B41FA5}">
                      <a16:colId xmlns:a16="http://schemas.microsoft.com/office/drawing/2014/main" val="2122202260"/>
                    </a:ext>
                  </a:extLst>
                </a:gridCol>
                <a:gridCol w="1677210">
                  <a:extLst>
                    <a:ext uri="{9D8B030D-6E8A-4147-A177-3AD203B41FA5}">
                      <a16:colId xmlns:a16="http://schemas.microsoft.com/office/drawing/2014/main" val="1892224408"/>
                    </a:ext>
                  </a:extLst>
                </a:gridCol>
                <a:gridCol w="3046100">
                  <a:extLst>
                    <a:ext uri="{9D8B030D-6E8A-4147-A177-3AD203B41FA5}">
                      <a16:colId xmlns:a16="http://schemas.microsoft.com/office/drawing/2014/main" val="3573133219"/>
                    </a:ext>
                  </a:extLst>
                </a:gridCol>
              </a:tblGrid>
              <a:tr h="1422431">
                <a:tc gridSpan="3">
                  <a:txBody>
                    <a:bodyPr/>
                    <a:lstStyle/>
                    <a:p>
                      <a:r>
                        <a:rPr lang="nl-NL" sz="2800" dirty="0">
                          <a:effectLst/>
                        </a:rPr>
                        <a:t> </a:t>
                      </a:r>
                    </a:p>
                    <a:p>
                      <a:r>
                        <a:rPr lang="nl-NL" sz="2800" dirty="0">
                          <a:effectLst/>
                        </a:rPr>
                        <a:t>Natuur &amp; Techniek (NT)</a:t>
                      </a:r>
                    </a:p>
                    <a:p>
                      <a:endParaRPr lang="nl-NL" sz="2800" dirty="0">
                        <a:effectLst/>
                      </a:endParaRPr>
                    </a:p>
                    <a:p>
                      <a:r>
                        <a:rPr lang="nl-NL" sz="12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987658"/>
                  </a:ext>
                </a:extLst>
              </a:tr>
              <a:tr h="1185359"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Verplichte profielvakken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Wiskunde B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Natuurkunde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Scheikunde</a:t>
                      </a:r>
                    </a:p>
                    <a:p>
                      <a:endParaRPr lang="nl-NL" sz="2000" dirty="0">
                        <a:effectLst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197898"/>
                  </a:ext>
                </a:extLst>
              </a:tr>
              <a:tr h="889019">
                <a:tc gridSpan="2">
                  <a:txBody>
                    <a:bodyPr/>
                    <a:lstStyle/>
                    <a:p>
                      <a:r>
                        <a:rPr lang="nl-NL" sz="2000">
                          <a:effectLst/>
                        </a:rPr>
                        <a:t> 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Verplicht vrij deel, 1 vak kiezen uit:</a:t>
                      </a:r>
                    </a:p>
                    <a:p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1464783"/>
                  </a:ext>
                </a:extLst>
              </a:tr>
              <a:tr h="1024591">
                <a:tc rowSpan="3"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Profielkeuzevakken 1 vak kiezen uit: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Biologie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 err="1">
                          <a:effectLst/>
                        </a:rPr>
                        <a:t>ak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beco</a:t>
                      </a:r>
                      <a:r>
                        <a:rPr lang="nl-NL" sz="2000" dirty="0">
                          <a:effectLst/>
                        </a:rPr>
                        <a:t>, du, </a:t>
                      </a:r>
                      <a:r>
                        <a:rPr lang="nl-NL" sz="2000" dirty="0" err="1">
                          <a:effectLst/>
                        </a:rPr>
                        <a:t>ec</a:t>
                      </a:r>
                      <a:r>
                        <a:rPr lang="nl-NL" sz="2000" dirty="0">
                          <a:effectLst/>
                        </a:rPr>
                        <a:t>, fa, in, </a:t>
                      </a:r>
                      <a:r>
                        <a:rPr lang="nl-NL" sz="2000" dirty="0" err="1">
                          <a:effectLst/>
                        </a:rPr>
                        <a:t>kubv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kumu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oo</a:t>
                      </a:r>
                      <a:endParaRPr lang="nl-NL" sz="20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4360838"/>
                  </a:ext>
                </a:extLst>
              </a:tr>
              <a:tr h="819673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Informatica 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 err="1">
                          <a:effectLst/>
                        </a:rPr>
                        <a:t>ak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beco</a:t>
                      </a:r>
                      <a:r>
                        <a:rPr lang="nl-NL" sz="2000" dirty="0">
                          <a:effectLst/>
                        </a:rPr>
                        <a:t>, bi, du, </a:t>
                      </a:r>
                      <a:r>
                        <a:rPr lang="nl-NL" sz="2000" dirty="0" err="1">
                          <a:effectLst/>
                        </a:rPr>
                        <a:t>ec</a:t>
                      </a:r>
                      <a:r>
                        <a:rPr lang="nl-NL" sz="2000" dirty="0">
                          <a:effectLst/>
                        </a:rPr>
                        <a:t>, fa, </a:t>
                      </a:r>
                      <a:r>
                        <a:rPr lang="nl-NL" sz="2000" dirty="0" err="1">
                          <a:effectLst/>
                        </a:rPr>
                        <a:t>oo</a:t>
                      </a:r>
                      <a:endParaRPr lang="nl-NL" sz="20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5303466"/>
                  </a:ext>
                </a:extLst>
              </a:tr>
              <a:tr h="889019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Onderzoek &amp; Ontwerpen             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 err="1">
                          <a:effectLst/>
                        </a:rPr>
                        <a:t>ak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beco</a:t>
                      </a:r>
                      <a:r>
                        <a:rPr lang="nl-NL" sz="2000" dirty="0">
                          <a:effectLst/>
                        </a:rPr>
                        <a:t>, bi, du, </a:t>
                      </a:r>
                      <a:r>
                        <a:rPr lang="nl-NL" sz="2000" dirty="0" err="1">
                          <a:effectLst/>
                        </a:rPr>
                        <a:t>ec</a:t>
                      </a:r>
                      <a:r>
                        <a:rPr lang="nl-NL" sz="2000" dirty="0">
                          <a:effectLst/>
                        </a:rPr>
                        <a:t>, fa, in, </a:t>
                      </a:r>
                      <a:r>
                        <a:rPr lang="nl-NL" sz="2000" dirty="0" err="1">
                          <a:effectLst/>
                        </a:rPr>
                        <a:t>kubv</a:t>
                      </a:r>
                      <a:endParaRPr lang="nl-NL" sz="20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8692372"/>
                  </a:ext>
                </a:extLst>
              </a:tr>
            </a:tbl>
          </a:graphicData>
        </a:graphic>
      </p:graphicFrame>
      <p:sp>
        <p:nvSpPr>
          <p:cNvPr id="5" name="Gestreepte pijl rechts 4">
            <a:extLst>
              <a:ext uri="{FF2B5EF4-FFF2-40B4-BE49-F238E27FC236}">
                <a16:creationId xmlns:a16="http://schemas.microsoft.com/office/drawing/2014/main" id="{1F5DF9F3-954C-F651-8C2F-2C18227911F9}"/>
              </a:ext>
            </a:extLst>
          </p:cNvPr>
          <p:cNvSpPr/>
          <p:nvPr/>
        </p:nvSpPr>
        <p:spPr>
          <a:xfrm>
            <a:off x="5300663" y="8859838"/>
            <a:ext cx="393700" cy="179387"/>
          </a:xfrm>
          <a:prstGeom prst="strip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6" name="Gestreepte pijl rechts 5">
            <a:extLst>
              <a:ext uri="{FF2B5EF4-FFF2-40B4-BE49-F238E27FC236}">
                <a16:creationId xmlns:a16="http://schemas.microsoft.com/office/drawing/2014/main" id="{6DB7A005-D216-58A7-F37C-7537A264819C}"/>
              </a:ext>
            </a:extLst>
          </p:cNvPr>
          <p:cNvSpPr/>
          <p:nvPr/>
        </p:nvSpPr>
        <p:spPr>
          <a:xfrm>
            <a:off x="5302250" y="9431338"/>
            <a:ext cx="393700" cy="179387"/>
          </a:xfrm>
          <a:prstGeom prst="strip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7" name="Gestreepte pijl rechts 6">
            <a:extLst>
              <a:ext uri="{FF2B5EF4-FFF2-40B4-BE49-F238E27FC236}">
                <a16:creationId xmlns:a16="http://schemas.microsoft.com/office/drawing/2014/main" id="{C89B938C-D682-7BE0-84D0-60309D9E6A4F}"/>
              </a:ext>
            </a:extLst>
          </p:cNvPr>
          <p:cNvSpPr/>
          <p:nvPr/>
        </p:nvSpPr>
        <p:spPr>
          <a:xfrm>
            <a:off x="5302250" y="10002838"/>
            <a:ext cx="393700" cy="179387"/>
          </a:xfrm>
          <a:prstGeom prst="strip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9507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Profieleisen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nl-NL" sz="3200" b="1" dirty="0"/>
              <a:t>Geen negatief advies voor de verplichte profielvakken</a:t>
            </a:r>
          </a:p>
          <a:p>
            <a:pPr>
              <a:defRPr/>
            </a:pPr>
            <a:r>
              <a:rPr lang="nl-NL" sz="3200" b="1" dirty="0"/>
              <a:t>Niet bindend maar wel dwingend en met de inschatting of het vak haalbaar is </a:t>
            </a:r>
          </a:p>
          <a:p>
            <a:pPr>
              <a:defRPr/>
            </a:pPr>
            <a:r>
              <a:rPr lang="nl-NL" sz="3200" b="1" dirty="0"/>
              <a:t>Bedenk dat als het niet lukt in de bovenbouw wisselen van vak of profiel geen optie meer is…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669785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Meer informatie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  <a:defRPr/>
            </a:pPr>
            <a:r>
              <a:rPr lang="nl-NL" sz="3200" b="1" dirty="0"/>
              <a:t> </a:t>
            </a:r>
          </a:p>
          <a:p>
            <a:pPr marL="457200" lvl="1" indent="0">
              <a:buNone/>
              <a:defRPr/>
            </a:pPr>
            <a:r>
              <a:rPr lang="nl-NL" sz="3200" b="1" dirty="0">
                <a:hlinkClick r:id="rId2"/>
              </a:rPr>
              <a:t>www.niftarlake.nl</a:t>
            </a:r>
            <a:endParaRPr lang="nl-NL" sz="3200" b="1" dirty="0"/>
          </a:p>
          <a:p>
            <a:pPr lvl="1">
              <a:defRPr/>
            </a:pPr>
            <a:r>
              <a:rPr lang="nl-NL" sz="3200" b="1" dirty="0"/>
              <a:t>profielkeuzenota atheneum</a:t>
            </a:r>
          </a:p>
          <a:p>
            <a:pPr lvl="1">
              <a:defRPr/>
            </a:pPr>
            <a:r>
              <a:rPr lang="nl-NL" sz="3200" b="1" dirty="0"/>
              <a:t>stappenplan profielkeuze</a:t>
            </a:r>
          </a:p>
          <a:p>
            <a:pPr lvl="1">
              <a:defRPr/>
            </a:pPr>
            <a:r>
              <a:rPr lang="nl-NL" sz="3200" b="1" dirty="0"/>
              <a:t>vragen? </a:t>
            </a:r>
            <a:r>
              <a:rPr lang="nl-NL" sz="3200" b="1" dirty="0">
                <a:hlinkClick r:id="rId3"/>
              </a:rPr>
              <a:t>p.edzes@niftarlake.nl</a:t>
            </a:r>
            <a:r>
              <a:rPr lang="nl-NL" sz="3200" b="1" dirty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6021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Toelichting op de vakken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nl-NL" sz="3500" b="1" dirty="0"/>
              <a:t>Informatica (112) </a:t>
            </a:r>
          </a:p>
          <a:p>
            <a:pPr fontAlgn="base"/>
            <a:r>
              <a:rPr lang="nl-NL" sz="3500" b="1" dirty="0"/>
              <a:t>Wiskunde a/b/c/d (118) </a:t>
            </a:r>
          </a:p>
          <a:p>
            <a:pPr fontAlgn="base"/>
            <a:r>
              <a:rPr lang="nl-NL" sz="3500" b="1" dirty="0"/>
              <a:t>Bedrijfseconomie (119/121)</a:t>
            </a:r>
          </a:p>
          <a:p>
            <a:pPr fontAlgn="base"/>
            <a:r>
              <a:rPr lang="nl-NL" sz="3500" b="1" dirty="0"/>
              <a:t>Onderzoek en Ontwerpen (Hub)  </a:t>
            </a:r>
          </a:p>
          <a:p>
            <a:pPr fontAlgn="base"/>
            <a:r>
              <a:rPr lang="nl-NL" sz="3500" b="1" dirty="0"/>
              <a:t>Kunst (005)</a:t>
            </a:r>
          </a:p>
          <a:p>
            <a:pPr fontAlgn="base"/>
            <a:r>
              <a:rPr lang="nl-NL" sz="3500" b="1" dirty="0"/>
              <a:t>Biologie (002)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6549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Programma van vanavond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nl-NL" altLang="nl-NL" sz="3200" b="1" dirty="0"/>
          </a:p>
          <a:p>
            <a:pPr>
              <a:defRPr/>
            </a:pPr>
            <a:r>
              <a:rPr lang="nl-NL" altLang="nl-NL" sz="3200" b="1" dirty="0"/>
              <a:t>Planning profielkeuze</a:t>
            </a:r>
          </a:p>
          <a:p>
            <a:pPr>
              <a:defRPr/>
            </a:pPr>
            <a:r>
              <a:rPr lang="nl-NL" altLang="nl-NL" sz="3200" b="1" dirty="0"/>
              <a:t>Uitleg over de profielen</a:t>
            </a:r>
          </a:p>
          <a:p>
            <a:pPr>
              <a:defRPr/>
            </a:pPr>
            <a:r>
              <a:rPr lang="nl-NL" altLang="nl-NL" sz="3200" b="1" dirty="0"/>
              <a:t>Toelichting op de vakken</a:t>
            </a:r>
            <a:endParaRPr lang="nl-NL" sz="32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7493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Planning profielkeuze A3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nl-NL" sz="2800" dirty="0" err="1"/>
              <a:t>mentorles</a:t>
            </a:r>
            <a:r>
              <a:rPr lang="nl-NL" sz="2800" dirty="0"/>
              <a:t>	:	Profielkeuze stappenplan </a:t>
            </a:r>
          </a:p>
          <a:p>
            <a:pPr>
              <a:defRPr/>
            </a:pPr>
            <a:r>
              <a:rPr lang="nl-NL" sz="2800" dirty="0"/>
              <a:t>Jan/Feb	:	Vakkenvoorlichting door docenten</a:t>
            </a:r>
          </a:p>
          <a:p>
            <a:pPr>
              <a:defRPr/>
            </a:pPr>
            <a:r>
              <a:rPr lang="nl-NL" sz="2800" dirty="0"/>
              <a:t>Jan/Feb	:	</a:t>
            </a:r>
            <a:r>
              <a:rPr lang="nl-NL" sz="2800" dirty="0" err="1"/>
              <a:t>Vakadviezen</a:t>
            </a:r>
            <a:r>
              <a:rPr lang="nl-NL" sz="2800" dirty="0"/>
              <a:t> </a:t>
            </a:r>
          </a:p>
          <a:p>
            <a:pPr>
              <a:defRPr/>
            </a:pPr>
            <a:r>
              <a:rPr lang="nl-NL" sz="2800" dirty="0"/>
              <a:t>28 januari	:	Ouderavond over de profielkeuze</a:t>
            </a:r>
          </a:p>
          <a:p>
            <a:pPr>
              <a:defRPr/>
            </a:pPr>
            <a:r>
              <a:rPr lang="nl-NL" sz="2800" dirty="0"/>
              <a:t>30 januari	:	Voorstelling ‘later begint nu’</a:t>
            </a:r>
          </a:p>
          <a:p>
            <a:pPr>
              <a:defRPr/>
            </a:pPr>
            <a:r>
              <a:rPr lang="nl-NL" sz="2800" dirty="0"/>
              <a:t>14 februari	:	Voorlopige profielkeuze</a:t>
            </a:r>
          </a:p>
          <a:p>
            <a:pPr>
              <a:defRPr/>
            </a:pPr>
            <a:r>
              <a:rPr lang="nl-NL" sz="2800" dirty="0"/>
              <a:t>14 Maart	:	Definitieve profielkeuze, NB 				wijzigen hierna niet meer 					mogelijk!</a:t>
            </a:r>
          </a:p>
          <a:p>
            <a:pPr>
              <a:defRPr/>
            </a:pPr>
            <a:r>
              <a:rPr lang="nl-NL" sz="2800" dirty="0"/>
              <a:t>Juli		:	Overgangsvergaderingen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6683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8A4010-B852-85E7-72C3-5DF9D901F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tekst, schermopname, Lettertype&#10;&#10;Door AI gegenereerde inhoud is mogelijk onjuist.">
            <a:extLst>
              <a:ext uri="{FF2B5EF4-FFF2-40B4-BE49-F238E27FC236}">
                <a16:creationId xmlns:a16="http://schemas.microsoft.com/office/drawing/2014/main" id="{DD4A8FD4-C06D-510D-0F9E-3B76F3068F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13360"/>
            <a:ext cx="8635999" cy="5811520"/>
          </a:xfrm>
        </p:spPr>
      </p:pic>
    </p:spTree>
    <p:extLst>
      <p:ext uri="{BB962C8B-B14F-4D97-AF65-F5344CB8AC3E}">
        <p14:creationId xmlns:p14="http://schemas.microsoft.com/office/powerpoint/2010/main" val="2481659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zoektocht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−"/>
              <a:defRPr/>
            </a:pPr>
            <a:r>
              <a:rPr lang="nl-NL" sz="3200" b="1" dirty="0"/>
              <a:t>Wie ben ik?</a:t>
            </a:r>
          </a:p>
          <a:p>
            <a:pPr>
              <a:buFont typeface="Arial" panose="020B0604020202020204" pitchFamily="34" charset="0"/>
              <a:buChar char="−"/>
              <a:defRPr/>
            </a:pPr>
            <a:r>
              <a:rPr lang="nl-NL" sz="3200" b="1" dirty="0"/>
              <a:t>Wat kan ik?</a:t>
            </a:r>
          </a:p>
          <a:p>
            <a:pPr>
              <a:buFont typeface="Arial" panose="020B0604020202020204" pitchFamily="34" charset="0"/>
              <a:buChar char="−"/>
              <a:defRPr/>
            </a:pPr>
            <a:r>
              <a:rPr lang="nl-NL" sz="3200" b="1" dirty="0"/>
              <a:t>Wat wil ik?</a:t>
            </a:r>
          </a:p>
          <a:p>
            <a:pPr marL="0" indent="0">
              <a:buNone/>
              <a:defRPr/>
            </a:pPr>
            <a:endParaRPr lang="nl-NL" sz="3200" b="1" dirty="0"/>
          </a:p>
          <a:p>
            <a:pPr marL="0" indent="0">
              <a:buNone/>
              <a:defRPr/>
            </a:pPr>
            <a:r>
              <a:rPr lang="nl-NL" sz="3200" b="1" dirty="0"/>
              <a:t>Ofwel wat past het beste bij mij?</a:t>
            </a:r>
          </a:p>
          <a:p>
            <a:pPr marL="0" indent="0">
              <a:buNone/>
              <a:defRPr/>
            </a:pPr>
            <a:endParaRPr lang="nl-NL" sz="3200" b="1" dirty="0">
              <a:hlinkClick r:id="rId2"/>
            </a:endParaRPr>
          </a:p>
          <a:p>
            <a:pPr marL="0" indent="0">
              <a:buNone/>
              <a:defRPr/>
            </a:pPr>
            <a:r>
              <a:rPr lang="nl-NL" sz="3200" b="1" dirty="0">
                <a:hlinkClick r:id="rId3"/>
              </a:rPr>
              <a:t>https://www.tilburguniversity.edu/nl/onderwijs/bacheloropleidingen/studiekeuze/profielkeuze</a:t>
            </a:r>
            <a:endParaRPr lang="nl-NL" sz="3200" b="1" dirty="0"/>
          </a:p>
          <a:p>
            <a:pPr marL="0" indent="0">
              <a:buNone/>
              <a:defRPr/>
            </a:pPr>
            <a:endParaRPr lang="nl-NL" sz="3200" b="1" dirty="0"/>
          </a:p>
          <a:p>
            <a:pPr marL="0" indent="0">
              <a:buNone/>
              <a:defRPr/>
            </a:pPr>
            <a:endParaRPr lang="nl-NL" sz="3200" b="1" dirty="0"/>
          </a:p>
          <a:p>
            <a:pPr marL="0" indent="0">
              <a:buNone/>
              <a:defRPr/>
            </a:pPr>
            <a:endParaRPr lang="nl-NL" sz="3200" b="1" dirty="0"/>
          </a:p>
        </p:txBody>
      </p:sp>
    </p:spTree>
    <p:extLst>
      <p:ext uri="{BB962C8B-B14F-4D97-AF65-F5344CB8AC3E}">
        <p14:creationId xmlns:p14="http://schemas.microsoft.com/office/powerpoint/2010/main" val="1853545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Vier profielen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defRPr/>
            </a:pPr>
            <a:r>
              <a:rPr lang="nl-NL" altLang="nl-NL" sz="3200" b="1" dirty="0"/>
              <a:t>Cultuur en Maatschappij (CM)</a:t>
            </a:r>
          </a:p>
          <a:p>
            <a:pPr lvl="1">
              <a:defRPr/>
            </a:pPr>
            <a:endParaRPr lang="nl-NL" altLang="nl-NL" sz="3200" b="1" dirty="0"/>
          </a:p>
          <a:p>
            <a:pPr lvl="1">
              <a:defRPr/>
            </a:pPr>
            <a:r>
              <a:rPr lang="nl-NL" altLang="nl-NL" sz="3200" b="1" dirty="0"/>
              <a:t>Economie en Maatschappij (EM)</a:t>
            </a:r>
          </a:p>
          <a:p>
            <a:pPr lvl="1">
              <a:defRPr/>
            </a:pPr>
            <a:endParaRPr lang="nl-NL" altLang="nl-NL" sz="3200" b="1" dirty="0"/>
          </a:p>
          <a:p>
            <a:pPr lvl="1">
              <a:defRPr/>
            </a:pPr>
            <a:r>
              <a:rPr lang="nl-NL" altLang="nl-NL" sz="3200" b="1" dirty="0"/>
              <a:t>Natuur en Gezondheid (NG)</a:t>
            </a:r>
          </a:p>
          <a:p>
            <a:pPr lvl="1">
              <a:defRPr/>
            </a:pPr>
            <a:endParaRPr lang="nl-NL" altLang="nl-NL" sz="3200" b="1" dirty="0"/>
          </a:p>
          <a:p>
            <a:pPr lvl="1">
              <a:defRPr/>
            </a:pPr>
            <a:r>
              <a:rPr lang="nl-NL" altLang="nl-NL" sz="3200" b="1" dirty="0"/>
              <a:t>Natuur en Techniek (NT)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513787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Algemeen deel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lvl="1" indent="0">
              <a:buNone/>
              <a:defRPr/>
            </a:pPr>
            <a:r>
              <a:rPr lang="nl-NL" altLang="nl-NL" sz="3200" b="1" dirty="0"/>
              <a:t>Nederlands</a:t>
            </a:r>
          </a:p>
          <a:p>
            <a:pPr marL="457200" lvl="1" indent="0">
              <a:buNone/>
              <a:defRPr/>
            </a:pPr>
            <a:r>
              <a:rPr lang="nl-NL" altLang="nl-NL" sz="3200" b="1" dirty="0"/>
              <a:t>Engels</a:t>
            </a:r>
          </a:p>
          <a:p>
            <a:pPr marL="457200" lvl="1" indent="0">
              <a:buNone/>
              <a:defRPr/>
            </a:pPr>
            <a:r>
              <a:rPr lang="nl-NL" altLang="nl-NL" sz="3200" b="1" dirty="0"/>
              <a:t>Duits </a:t>
            </a:r>
            <a:r>
              <a:rPr lang="nl-NL" altLang="nl-NL" sz="3200" b="1" u="sng" dirty="0"/>
              <a:t>of</a:t>
            </a:r>
            <a:r>
              <a:rPr lang="nl-NL" altLang="nl-NL" sz="3200" b="1" dirty="0"/>
              <a:t> Frans</a:t>
            </a:r>
          </a:p>
          <a:p>
            <a:pPr marL="457200" lvl="1" indent="0">
              <a:buNone/>
              <a:defRPr/>
            </a:pPr>
            <a:r>
              <a:rPr lang="nl-NL" altLang="nl-NL" sz="3200" b="1" dirty="0"/>
              <a:t>lichamelijke opvoeding</a:t>
            </a:r>
          </a:p>
          <a:p>
            <a:pPr marL="457200" lvl="1" indent="0">
              <a:buNone/>
              <a:defRPr/>
            </a:pPr>
            <a:r>
              <a:rPr lang="nl-NL" altLang="nl-NL" sz="3200" b="1" dirty="0"/>
              <a:t>levensbeschouwelijke vorming*</a:t>
            </a:r>
          </a:p>
          <a:p>
            <a:pPr marL="457200" lvl="1" indent="0">
              <a:buNone/>
              <a:defRPr/>
            </a:pPr>
            <a:r>
              <a:rPr lang="nl-NL" altLang="nl-NL" sz="3200" b="1" dirty="0"/>
              <a:t>maatschappijleer*</a:t>
            </a:r>
          </a:p>
          <a:p>
            <a:pPr marL="457200" lvl="1" indent="0">
              <a:buNone/>
              <a:defRPr/>
            </a:pPr>
            <a:r>
              <a:rPr lang="nl-NL" altLang="nl-NL" sz="3200" b="1" dirty="0"/>
              <a:t>culturele en kunstzinnige vorming*</a:t>
            </a:r>
            <a:endParaRPr lang="nl-NL" sz="3200" b="1" dirty="0"/>
          </a:p>
          <a:p>
            <a:pPr marL="457200" lvl="1" indent="0">
              <a:buNone/>
              <a:defRPr/>
            </a:pPr>
            <a:r>
              <a:rPr lang="nl-NL" sz="3200" b="1" dirty="0"/>
              <a:t>profielwerkstuk*</a:t>
            </a:r>
          </a:p>
          <a:p>
            <a:pPr marL="457200" lvl="1" indent="0">
              <a:buNone/>
              <a:defRPr/>
            </a:pPr>
            <a:r>
              <a:rPr lang="nl-NL" sz="3200" b="1"/>
              <a:t>loopbaanoriëntatie (lob)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035540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CBA336-EF8B-8827-B48E-53AED021D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58B58D5E-E965-4868-4DA4-E4EB276E05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9995297"/>
              </p:ext>
            </p:extLst>
          </p:nvPr>
        </p:nvGraphicFramePr>
        <p:xfrm>
          <a:off x="736322" y="207531"/>
          <a:ext cx="7762908" cy="64964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2294">
                  <a:extLst>
                    <a:ext uri="{9D8B030D-6E8A-4147-A177-3AD203B41FA5}">
                      <a16:colId xmlns:a16="http://schemas.microsoft.com/office/drawing/2014/main" val="409931176"/>
                    </a:ext>
                  </a:extLst>
                </a:gridCol>
                <a:gridCol w="642552">
                  <a:extLst>
                    <a:ext uri="{9D8B030D-6E8A-4147-A177-3AD203B41FA5}">
                      <a16:colId xmlns:a16="http://schemas.microsoft.com/office/drawing/2014/main" val="1782982956"/>
                    </a:ext>
                  </a:extLst>
                </a:gridCol>
                <a:gridCol w="1507524">
                  <a:extLst>
                    <a:ext uri="{9D8B030D-6E8A-4147-A177-3AD203B41FA5}">
                      <a16:colId xmlns:a16="http://schemas.microsoft.com/office/drawing/2014/main" val="2356715124"/>
                    </a:ext>
                  </a:extLst>
                </a:gridCol>
                <a:gridCol w="3210538">
                  <a:extLst>
                    <a:ext uri="{9D8B030D-6E8A-4147-A177-3AD203B41FA5}">
                      <a16:colId xmlns:a16="http://schemas.microsoft.com/office/drawing/2014/main" val="986001252"/>
                    </a:ext>
                  </a:extLst>
                </a:gridCol>
              </a:tblGrid>
              <a:tr h="952924">
                <a:tc gridSpan="4">
                  <a:txBody>
                    <a:bodyPr/>
                    <a:lstStyle/>
                    <a:p>
                      <a:r>
                        <a:rPr lang="nl-NL" sz="2800" dirty="0">
                          <a:effectLst/>
                        </a:rPr>
                        <a:t> </a:t>
                      </a:r>
                    </a:p>
                    <a:p>
                      <a:r>
                        <a:rPr lang="nl-NL" sz="2800" dirty="0">
                          <a:effectLst/>
                        </a:rPr>
                        <a:t>Cultuur &amp; Maatschappij (CM)</a:t>
                      </a:r>
                    </a:p>
                    <a:p>
                      <a:endParaRPr lang="nl-NL" sz="2800" dirty="0">
                        <a:effectLst/>
                      </a:endParaRPr>
                    </a:p>
                    <a:p>
                      <a:r>
                        <a:rPr lang="nl-NL" sz="1100" dirty="0">
                          <a:effectLst/>
                        </a:rPr>
                        <a:t> </a:t>
                      </a:r>
                      <a:endParaRPr lang="nl-NL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7" marR="65277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101721"/>
                  </a:ext>
                </a:extLst>
              </a:tr>
              <a:tr h="1595564">
                <a:tc gridSpan="2"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Verplichte profielvakken </a:t>
                      </a:r>
                    </a:p>
                    <a:p>
                      <a:endParaRPr lang="nl-NL" sz="2000" dirty="0">
                        <a:effectLst/>
                      </a:endParaRPr>
                    </a:p>
                    <a:p>
                      <a:r>
                        <a:rPr lang="nl-NL" sz="2000" dirty="0">
                          <a:effectLst/>
                        </a:rPr>
                        <a:t>Profielkeuzevak: 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1 </a:t>
                      </a:r>
                      <a:r>
                        <a:rPr lang="nl-NL" sz="2000" dirty="0" err="1">
                          <a:effectLst/>
                        </a:rPr>
                        <a:t>maatschappijvak</a:t>
                      </a:r>
                      <a:endParaRPr lang="nl-NL" sz="2000" dirty="0">
                        <a:effectLst/>
                      </a:endParaRPr>
                    </a:p>
                  </a:txBody>
                  <a:tcPr marL="65277" marR="65277" marT="0" marB="0"/>
                </a:tc>
                <a:tc hMerge="1"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Wiskunde A (</a:t>
                      </a:r>
                      <a:r>
                        <a:rPr lang="nl-NL" sz="2000" i="1" dirty="0">
                          <a:effectLst/>
                        </a:rPr>
                        <a:t>of</a:t>
                      </a:r>
                      <a:r>
                        <a:rPr lang="nl-NL" sz="2000" dirty="0">
                          <a:effectLst/>
                        </a:rPr>
                        <a:t> C)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Geschiedenis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Aardrijkskunde </a:t>
                      </a:r>
                      <a:r>
                        <a:rPr lang="nl-NL" sz="2000" i="1" dirty="0">
                          <a:effectLst/>
                        </a:rPr>
                        <a:t>of</a:t>
                      </a:r>
                      <a:r>
                        <a:rPr lang="nl-NL" sz="2000" dirty="0">
                          <a:effectLst/>
                        </a:rPr>
                        <a:t> economie</a:t>
                      </a:r>
                      <a:endParaRPr lang="nl-NL" dirty="0"/>
                    </a:p>
                  </a:txBody>
                  <a:tcPr marL="65277" marR="65277" marT="0" marB="0"/>
                </a:tc>
                <a:tc gridSpan="2"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Wiskunde A (</a:t>
                      </a:r>
                      <a:r>
                        <a:rPr lang="nl-NL" sz="2000" i="1" dirty="0">
                          <a:effectLst/>
                        </a:rPr>
                        <a:t>of</a:t>
                      </a:r>
                      <a:r>
                        <a:rPr lang="nl-NL" sz="2000" dirty="0">
                          <a:effectLst/>
                        </a:rPr>
                        <a:t> C)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Geschiedenis</a:t>
                      </a:r>
                    </a:p>
                    <a:p>
                      <a:endParaRPr lang="nl-NL" sz="2000" dirty="0">
                        <a:effectLst/>
                      </a:endParaRPr>
                    </a:p>
                    <a:p>
                      <a:r>
                        <a:rPr lang="nl-NL" sz="2000" dirty="0">
                          <a:effectLst/>
                        </a:rPr>
                        <a:t>Aardrijkskunde </a:t>
                      </a:r>
                      <a:r>
                        <a:rPr lang="nl-NL" sz="2000" i="1" dirty="0">
                          <a:effectLst/>
                        </a:rPr>
                        <a:t>of</a:t>
                      </a:r>
                      <a:r>
                        <a:rPr lang="nl-NL" sz="2000" dirty="0">
                          <a:effectLst/>
                        </a:rPr>
                        <a:t> economie</a:t>
                      </a:r>
                      <a:endParaRPr lang="nl-NL" dirty="0"/>
                    </a:p>
                  </a:txBody>
                  <a:tcPr marL="65277" marR="65277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960046"/>
                  </a:ext>
                </a:extLst>
              </a:tr>
              <a:tr h="737652">
                <a:tc gridSpan="3"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7" marR="65277" marT="0" marB="0"/>
                </a:tc>
                <a:tc hMerge="1">
                  <a:txBody>
                    <a:bodyPr/>
                    <a:lstStyle/>
                    <a:p>
                      <a:endParaRPr lang="nl-NL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7" marR="65277" marT="0" marB="0"/>
                </a:tc>
                <a:tc hMerge="1">
                  <a:txBody>
                    <a:bodyPr/>
                    <a:lstStyle/>
                    <a:p>
                      <a:endParaRPr lang="nl-NL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7" marR="65277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Verplicht vrij deel, 1 vak kiezen uit:</a:t>
                      </a:r>
                    </a:p>
                  </a:txBody>
                  <a:tcPr marL="65277" marR="65277" marT="0" marB="0"/>
                </a:tc>
                <a:extLst>
                  <a:ext uri="{0D108BD9-81ED-4DB2-BD59-A6C34878D82A}">
                    <a16:rowId xmlns:a16="http://schemas.microsoft.com/office/drawing/2014/main" val="1944439629"/>
                  </a:ext>
                </a:extLst>
              </a:tr>
              <a:tr h="740564">
                <a:tc rowSpan="4"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Profielkeuzevak: 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1 cultuurvak: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7" marR="65277" marT="0" marB="0"/>
                </a:tc>
                <a:tc gridSpan="2"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Kunst Beeldende Vorming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7" marR="65277" marT="0" marB="0"/>
                </a:tc>
                <a:tc hMerge="1">
                  <a:txBody>
                    <a:bodyPr/>
                    <a:lstStyle/>
                    <a:p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7" marR="65277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 err="1">
                          <a:effectLst/>
                        </a:rPr>
                        <a:t>ak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beco</a:t>
                      </a:r>
                      <a:r>
                        <a:rPr lang="nl-NL" sz="2000" dirty="0">
                          <a:effectLst/>
                        </a:rPr>
                        <a:t>, bi, du, </a:t>
                      </a:r>
                      <a:r>
                        <a:rPr lang="nl-NL" sz="2000" dirty="0" err="1">
                          <a:effectLst/>
                        </a:rPr>
                        <a:t>ec</a:t>
                      </a:r>
                      <a:r>
                        <a:rPr lang="nl-NL" sz="2000" dirty="0">
                          <a:effectLst/>
                        </a:rPr>
                        <a:t>, fa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7" marR="65277" marT="0" marB="0"/>
                </a:tc>
                <a:extLst>
                  <a:ext uri="{0D108BD9-81ED-4DB2-BD59-A6C34878D82A}">
                    <a16:rowId xmlns:a16="http://schemas.microsoft.com/office/drawing/2014/main" val="481138613"/>
                  </a:ext>
                </a:extLst>
              </a:tr>
              <a:tr h="49371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Kunst Muziek </a:t>
                      </a:r>
                    </a:p>
                  </a:txBody>
                  <a:tcPr marL="65277" marR="65277" marT="0" marB="0"/>
                </a:tc>
                <a:tc hMerge="1">
                  <a:txBody>
                    <a:bodyPr/>
                    <a:lstStyle/>
                    <a:p>
                      <a:endParaRPr lang="nl-NL" sz="2000" dirty="0">
                        <a:effectLst/>
                      </a:endParaRPr>
                    </a:p>
                  </a:txBody>
                  <a:tcPr marL="65277" marR="65277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 err="1">
                          <a:effectLst/>
                        </a:rPr>
                        <a:t>ak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beco</a:t>
                      </a:r>
                      <a:r>
                        <a:rPr lang="nl-NL" sz="2000" dirty="0">
                          <a:effectLst/>
                        </a:rPr>
                        <a:t>, bi, du, </a:t>
                      </a:r>
                      <a:r>
                        <a:rPr lang="nl-NL" sz="2000" dirty="0" err="1">
                          <a:effectLst/>
                        </a:rPr>
                        <a:t>ec</a:t>
                      </a:r>
                      <a:r>
                        <a:rPr lang="nl-NL" sz="2000" dirty="0">
                          <a:effectLst/>
                        </a:rPr>
                        <a:t>, fa</a:t>
                      </a:r>
                    </a:p>
                  </a:txBody>
                  <a:tcPr marL="65277" marR="65277" marT="0" marB="0"/>
                </a:tc>
                <a:extLst>
                  <a:ext uri="{0D108BD9-81ED-4DB2-BD59-A6C34878D82A}">
                    <a16:rowId xmlns:a16="http://schemas.microsoft.com/office/drawing/2014/main" val="3683496935"/>
                  </a:ext>
                </a:extLst>
              </a:tr>
              <a:tr h="740564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Duits              </a:t>
                      </a:r>
                    </a:p>
                  </a:txBody>
                  <a:tcPr marL="65277" marR="65277" marT="0" marB="0"/>
                </a:tc>
                <a:tc hMerge="1">
                  <a:txBody>
                    <a:bodyPr/>
                    <a:lstStyle/>
                    <a:p>
                      <a:endParaRPr lang="nl-NL" sz="2000" dirty="0">
                        <a:effectLst/>
                      </a:endParaRPr>
                    </a:p>
                  </a:txBody>
                  <a:tcPr marL="65277" marR="65277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 err="1">
                          <a:effectLst/>
                        </a:rPr>
                        <a:t>ak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beco</a:t>
                      </a:r>
                      <a:r>
                        <a:rPr lang="nl-NL" sz="2000" dirty="0">
                          <a:effectLst/>
                        </a:rPr>
                        <a:t>, bi, </a:t>
                      </a:r>
                      <a:r>
                        <a:rPr lang="nl-NL" sz="2000" dirty="0" err="1">
                          <a:effectLst/>
                        </a:rPr>
                        <a:t>ec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kubv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kumu</a:t>
                      </a:r>
                      <a:endParaRPr lang="nl-NL" sz="2000" dirty="0">
                        <a:effectLst/>
                      </a:endParaRPr>
                    </a:p>
                  </a:txBody>
                  <a:tcPr marL="65277" marR="65277" marT="0" marB="0"/>
                </a:tc>
                <a:extLst>
                  <a:ext uri="{0D108BD9-81ED-4DB2-BD59-A6C34878D82A}">
                    <a16:rowId xmlns:a16="http://schemas.microsoft.com/office/drawing/2014/main" val="1640808743"/>
                  </a:ext>
                </a:extLst>
              </a:tr>
              <a:tr h="740564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Frans                                           </a:t>
                      </a:r>
                    </a:p>
                  </a:txBody>
                  <a:tcPr marL="65277" marR="65277" marT="0" marB="0"/>
                </a:tc>
                <a:tc hMerge="1">
                  <a:txBody>
                    <a:bodyPr/>
                    <a:lstStyle/>
                    <a:p>
                      <a:endParaRPr lang="nl-NL" sz="2000" dirty="0">
                        <a:effectLst/>
                      </a:endParaRPr>
                    </a:p>
                  </a:txBody>
                  <a:tcPr marL="65277" marR="65277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 err="1">
                          <a:effectLst/>
                        </a:rPr>
                        <a:t>ak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beco</a:t>
                      </a:r>
                      <a:r>
                        <a:rPr lang="nl-NL" sz="2000" dirty="0">
                          <a:effectLst/>
                        </a:rPr>
                        <a:t>, bi, </a:t>
                      </a:r>
                      <a:r>
                        <a:rPr lang="nl-NL" sz="2000" dirty="0" err="1">
                          <a:effectLst/>
                        </a:rPr>
                        <a:t>ec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kubv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kumu</a:t>
                      </a:r>
                      <a:endParaRPr lang="nl-NL" sz="2000" dirty="0">
                        <a:effectLst/>
                      </a:endParaRPr>
                    </a:p>
                  </a:txBody>
                  <a:tcPr marL="65277" marR="65277" marT="0" marB="0"/>
                </a:tc>
                <a:extLst>
                  <a:ext uri="{0D108BD9-81ED-4DB2-BD59-A6C34878D82A}">
                    <a16:rowId xmlns:a16="http://schemas.microsoft.com/office/drawing/2014/main" val="3865860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1166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27D8FD-59C7-8094-D022-05471579A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90DB9C6E-78C5-1DE1-57D3-349F331A98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6421919"/>
              </p:ext>
            </p:extLst>
          </p:nvPr>
        </p:nvGraphicFramePr>
        <p:xfrm>
          <a:off x="736321" y="217121"/>
          <a:ext cx="7774305" cy="64237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6174">
                  <a:extLst>
                    <a:ext uri="{9D8B030D-6E8A-4147-A177-3AD203B41FA5}">
                      <a16:colId xmlns:a16="http://schemas.microsoft.com/office/drawing/2014/main" val="4020610556"/>
                    </a:ext>
                  </a:extLst>
                </a:gridCol>
                <a:gridCol w="2328757">
                  <a:extLst>
                    <a:ext uri="{9D8B030D-6E8A-4147-A177-3AD203B41FA5}">
                      <a16:colId xmlns:a16="http://schemas.microsoft.com/office/drawing/2014/main" val="528459869"/>
                    </a:ext>
                  </a:extLst>
                </a:gridCol>
                <a:gridCol w="2829374">
                  <a:extLst>
                    <a:ext uri="{9D8B030D-6E8A-4147-A177-3AD203B41FA5}">
                      <a16:colId xmlns:a16="http://schemas.microsoft.com/office/drawing/2014/main" val="2073690840"/>
                    </a:ext>
                  </a:extLst>
                </a:gridCol>
              </a:tblGrid>
              <a:tr h="1439465">
                <a:tc gridSpan="3">
                  <a:txBody>
                    <a:bodyPr/>
                    <a:lstStyle/>
                    <a:p>
                      <a:r>
                        <a:rPr lang="nl-NL" sz="2800" dirty="0">
                          <a:effectLst/>
                        </a:rPr>
                        <a:t> </a:t>
                      </a:r>
                    </a:p>
                    <a:p>
                      <a:r>
                        <a:rPr lang="nl-NL" sz="2800" dirty="0">
                          <a:effectLst/>
                        </a:rPr>
                        <a:t>Economie &amp; Maatschappij (EM)</a:t>
                      </a:r>
                    </a:p>
                    <a:p>
                      <a:endParaRPr lang="nl-NL" sz="2800" dirty="0">
                        <a:effectLst/>
                      </a:endParaRPr>
                    </a:p>
                    <a:p>
                      <a:r>
                        <a:rPr lang="nl-NL" sz="12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44" marR="68244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209418"/>
                  </a:ext>
                </a:extLst>
              </a:tr>
              <a:tr h="1199554"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Verplichte profielvakken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44" marR="68244" marT="0" marB="0"/>
                </a:tc>
                <a:tc gridSpan="2"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Wiskunde A of B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Geschiedenis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Economie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dirty="0"/>
                    </a:p>
                  </a:txBody>
                  <a:tcPr marL="68244" marR="68244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213947"/>
                  </a:ext>
                </a:extLst>
              </a:tr>
              <a:tr h="899666">
                <a:tc gridSpan="2">
                  <a:txBody>
                    <a:bodyPr/>
                    <a:lstStyle/>
                    <a:p>
                      <a:r>
                        <a:rPr lang="nl-NL" sz="2000">
                          <a:effectLst/>
                        </a:rPr>
                        <a:t> 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44" marR="68244" marT="0" marB="0"/>
                </a:tc>
                <a:tc hMerge="1">
                  <a:txBody>
                    <a:bodyPr/>
                    <a:lstStyle/>
                    <a:p>
                      <a:endParaRPr lang="nl-NL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44" marR="68244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Verplicht vrij deel, 1 vak kiezen uit:</a:t>
                      </a:r>
                    </a:p>
                    <a:p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44" marR="68244" marT="0" marB="0"/>
                </a:tc>
                <a:extLst>
                  <a:ext uri="{0D108BD9-81ED-4DB2-BD59-A6C34878D82A}">
                    <a16:rowId xmlns:a16="http://schemas.microsoft.com/office/drawing/2014/main" val="3957305781"/>
                  </a:ext>
                </a:extLst>
              </a:tr>
              <a:tr h="692003">
                <a:tc rowSpan="4"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Profielkeuzevakken 1 vak kiezen uit: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44" marR="68244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Aardrijkskunde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44" marR="68244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 err="1">
                          <a:effectLst/>
                        </a:rPr>
                        <a:t>beco</a:t>
                      </a:r>
                      <a:r>
                        <a:rPr lang="nl-NL" sz="2000" dirty="0">
                          <a:effectLst/>
                        </a:rPr>
                        <a:t>, bi, du, fa, in, </a:t>
                      </a:r>
                      <a:r>
                        <a:rPr lang="nl-NL" sz="2000" dirty="0" err="1">
                          <a:effectLst/>
                        </a:rPr>
                        <a:t>kubv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kumu</a:t>
                      </a:r>
                      <a:r>
                        <a:rPr lang="nl-NL" sz="2000" dirty="0">
                          <a:effectLst/>
                        </a:rPr>
                        <a:t>, na</a:t>
                      </a:r>
                    </a:p>
                  </a:txBody>
                  <a:tcPr marL="68244" marR="68244" marT="0" marB="0"/>
                </a:tc>
                <a:extLst>
                  <a:ext uri="{0D108BD9-81ED-4DB2-BD59-A6C34878D82A}">
                    <a16:rowId xmlns:a16="http://schemas.microsoft.com/office/drawing/2014/main" val="3501514602"/>
                  </a:ext>
                </a:extLst>
              </a:tr>
              <a:tr h="692003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Bedrijfseconomie 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44" marR="68244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 err="1">
                          <a:effectLst/>
                        </a:rPr>
                        <a:t>ak</a:t>
                      </a:r>
                      <a:r>
                        <a:rPr lang="nl-NL" sz="2000" dirty="0">
                          <a:effectLst/>
                        </a:rPr>
                        <a:t>, bi, du, fa, in, </a:t>
                      </a:r>
                      <a:r>
                        <a:rPr lang="nl-NL" sz="2000" dirty="0" err="1">
                          <a:effectLst/>
                        </a:rPr>
                        <a:t>kubv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kumu</a:t>
                      </a:r>
                      <a:r>
                        <a:rPr lang="nl-NL" sz="2000" dirty="0">
                          <a:effectLst/>
                        </a:rPr>
                        <a:t>, na</a:t>
                      </a:r>
                    </a:p>
                  </a:txBody>
                  <a:tcPr marL="68244" marR="68244" marT="0" marB="0"/>
                </a:tc>
                <a:extLst>
                  <a:ext uri="{0D108BD9-81ED-4DB2-BD59-A6C34878D82A}">
                    <a16:rowId xmlns:a16="http://schemas.microsoft.com/office/drawing/2014/main" val="126965189"/>
                  </a:ext>
                </a:extLst>
              </a:tr>
              <a:tr h="692003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Duits              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44" marR="68244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 err="1">
                          <a:effectLst/>
                        </a:rPr>
                        <a:t>ak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beco</a:t>
                      </a:r>
                      <a:r>
                        <a:rPr lang="nl-NL" sz="2000" dirty="0">
                          <a:effectLst/>
                        </a:rPr>
                        <a:t>, bi, in, </a:t>
                      </a:r>
                      <a:r>
                        <a:rPr lang="nl-NL" sz="2000" dirty="0" err="1">
                          <a:effectLst/>
                        </a:rPr>
                        <a:t>kubv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kumu</a:t>
                      </a:r>
                      <a:r>
                        <a:rPr lang="nl-NL" sz="2000" dirty="0">
                          <a:effectLst/>
                        </a:rPr>
                        <a:t>, na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44" marR="68244" marT="0" marB="0"/>
                </a:tc>
                <a:extLst>
                  <a:ext uri="{0D108BD9-81ED-4DB2-BD59-A6C34878D82A}">
                    <a16:rowId xmlns:a16="http://schemas.microsoft.com/office/drawing/2014/main" val="2095275852"/>
                  </a:ext>
                </a:extLst>
              </a:tr>
              <a:tr h="751108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Frans                                           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44" marR="68244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 err="1">
                          <a:effectLst/>
                        </a:rPr>
                        <a:t>ak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beco</a:t>
                      </a:r>
                      <a:r>
                        <a:rPr lang="nl-NL" sz="2000" dirty="0">
                          <a:effectLst/>
                        </a:rPr>
                        <a:t>, bi, in, </a:t>
                      </a:r>
                      <a:r>
                        <a:rPr lang="nl-NL" sz="2000" dirty="0" err="1">
                          <a:effectLst/>
                        </a:rPr>
                        <a:t>kubv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kumu</a:t>
                      </a:r>
                      <a:r>
                        <a:rPr lang="nl-NL" sz="2000" dirty="0">
                          <a:effectLst/>
                        </a:rPr>
                        <a:t>, na</a:t>
                      </a:r>
                    </a:p>
                  </a:txBody>
                  <a:tcPr marL="68244" marR="68244" marT="0" marB="0"/>
                </a:tc>
                <a:extLst>
                  <a:ext uri="{0D108BD9-81ED-4DB2-BD59-A6C34878D82A}">
                    <a16:rowId xmlns:a16="http://schemas.microsoft.com/office/drawing/2014/main" val="2601181541"/>
                  </a:ext>
                </a:extLst>
              </a:tr>
            </a:tbl>
          </a:graphicData>
        </a:graphic>
      </p:graphicFrame>
      <p:sp>
        <p:nvSpPr>
          <p:cNvPr id="5" name="Gestreepte pijl rechts 4">
            <a:extLst>
              <a:ext uri="{FF2B5EF4-FFF2-40B4-BE49-F238E27FC236}">
                <a16:creationId xmlns:a16="http://schemas.microsoft.com/office/drawing/2014/main" id="{31FCA04B-9A92-79EB-2B5D-1BE92D1BF8BC}"/>
              </a:ext>
            </a:extLst>
          </p:cNvPr>
          <p:cNvSpPr/>
          <p:nvPr/>
        </p:nvSpPr>
        <p:spPr>
          <a:xfrm>
            <a:off x="5314950" y="9266238"/>
            <a:ext cx="393700" cy="179387"/>
          </a:xfrm>
          <a:prstGeom prst="strip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6" name="Gestreepte pijl rechts 5">
            <a:extLst>
              <a:ext uri="{FF2B5EF4-FFF2-40B4-BE49-F238E27FC236}">
                <a16:creationId xmlns:a16="http://schemas.microsoft.com/office/drawing/2014/main" id="{D350ED21-62C5-8B0A-776B-66369DCEDD6C}"/>
              </a:ext>
            </a:extLst>
          </p:cNvPr>
          <p:cNvSpPr/>
          <p:nvPr/>
        </p:nvSpPr>
        <p:spPr>
          <a:xfrm>
            <a:off x="5316538" y="9837738"/>
            <a:ext cx="393700" cy="179387"/>
          </a:xfrm>
          <a:prstGeom prst="strip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7" name="Gestreepte pijl rechts 6">
            <a:extLst>
              <a:ext uri="{FF2B5EF4-FFF2-40B4-BE49-F238E27FC236}">
                <a16:creationId xmlns:a16="http://schemas.microsoft.com/office/drawing/2014/main" id="{83DD3020-9C3D-549D-BDFE-1D960913A4A5}"/>
              </a:ext>
            </a:extLst>
          </p:cNvPr>
          <p:cNvSpPr/>
          <p:nvPr/>
        </p:nvSpPr>
        <p:spPr>
          <a:xfrm>
            <a:off x="5316538" y="10409238"/>
            <a:ext cx="393700" cy="179387"/>
          </a:xfrm>
          <a:prstGeom prst="strip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8" name="Gestreepte pijl rechts 7">
            <a:extLst>
              <a:ext uri="{FF2B5EF4-FFF2-40B4-BE49-F238E27FC236}">
                <a16:creationId xmlns:a16="http://schemas.microsoft.com/office/drawing/2014/main" id="{38EDC1DE-03BA-3A91-D36F-9D2EC96793FE}"/>
              </a:ext>
            </a:extLst>
          </p:cNvPr>
          <p:cNvSpPr/>
          <p:nvPr/>
        </p:nvSpPr>
        <p:spPr>
          <a:xfrm flipV="1">
            <a:off x="5314950" y="10928350"/>
            <a:ext cx="393700" cy="196850"/>
          </a:xfrm>
          <a:prstGeom prst="strip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973536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NIftarlake">
      <a:dk1>
        <a:srgbClr val="0A1A5C"/>
      </a:dk1>
      <a:lt1>
        <a:sysClr val="window" lastClr="FFFFFF"/>
      </a:lt1>
      <a:dk2>
        <a:srgbClr val="44546A"/>
      </a:dk2>
      <a:lt2>
        <a:srgbClr val="E7E6E6"/>
      </a:lt2>
      <a:accent1>
        <a:srgbClr val="154A91"/>
      </a:accent1>
      <a:accent2>
        <a:srgbClr val="E26141"/>
      </a:accent2>
      <a:accent3>
        <a:srgbClr val="A5A5A5"/>
      </a:accent3>
      <a:accent4>
        <a:srgbClr val="FFC000"/>
      </a:accent4>
      <a:accent5>
        <a:srgbClr val="154A91"/>
      </a:accent5>
      <a:accent6>
        <a:srgbClr val="009BA1"/>
      </a:accent6>
      <a:hlink>
        <a:srgbClr val="009BA1"/>
      </a:hlink>
      <a:folHlink>
        <a:srgbClr val="009BA1"/>
      </a:folHlink>
    </a:clrScheme>
    <a:fontScheme name="Niftarlak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iftarlake presentatie V2a.potx" id="{ACCB8DD2-F3CA-4C2D-A335-33E09CF4DDBE}" vid="{363A027B-735F-4D2E-9292-3E51388E8A8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22AFF007A201469CBD5B713D747087" ma:contentTypeVersion="6" ma:contentTypeDescription="Een nieuw document maken." ma:contentTypeScope="" ma:versionID="31ddcbab9166a582f985f4da154fed83">
  <xsd:schema xmlns:xsd="http://www.w3.org/2001/XMLSchema" xmlns:xs="http://www.w3.org/2001/XMLSchema" xmlns:p="http://schemas.microsoft.com/office/2006/metadata/properties" xmlns:ns2="a46b2051-1b07-4389-8485-8ceb7ebdd8d8" xmlns:ns3="abd7aa22-717a-49c7-bfab-6798ea365d70" targetNamespace="http://schemas.microsoft.com/office/2006/metadata/properties" ma:root="true" ma:fieldsID="6fd37c1137dfab0786db9ab33e2d2bc8" ns2:_="" ns3:_="">
    <xsd:import namespace="a46b2051-1b07-4389-8485-8ceb7ebdd8d8"/>
    <xsd:import namespace="abd7aa22-717a-49c7-bfab-6798ea365d7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6b2051-1b07-4389-8485-8ceb7ebdd8d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atst gedeeld, per tijdstip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7aa22-717a-49c7-bfab-6798ea365d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0EB6A7-5171-47C3-ABE7-81B11E8D90CD}">
  <ds:schemaRefs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a46b2051-1b07-4389-8485-8ceb7ebdd8d8"/>
    <ds:schemaRef ds:uri="abd7aa22-717a-49c7-bfab-6798ea365d70"/>
  </ds:schemaRefs>
</ds:datastoreItem>
</file>

<file path=customXml/itemProps2.xml><?xml version="1.0" encoding="utf-8"?>
<ds:datastoreItem xmlns:ds="http://schemas.openxmlformats.org/officeDocument/2006/customXml" ds:itemID="{7CA1EA30-CE73-4D9A-842C-1DCD304262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6b2051-1b07-4389-8485-8ceb7ebdd8d8"/>
    <ds:schemaRef ds:uri="abd7aa22-717a-49c7-bfab-6798ea365d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DE61EBD-5DEF-417D-84F9-270A2E6FA7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Niftarlake presentatie V2</Template>
  <TotalTime>327</TotalTime>
  <Words>668</Words>
  <Application>Microsoft Macintosh PowerPoint</Application>
  <PresentationFormat>Diavoorstelling (4:3)</PresentationFormat>
  <Paragraphs>158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7" baseType="lpstr">
      <vt:lpstr>Arial</vt:lpstr>
      <vt:lpstr>Trebuchet MS</vt:lpstr>
      <vt:lpstr>Kantoorthema</vt:lpstr>
      <vt:lpstr>      Profielkeuze in Atheneum 3</vt:lpstr>
      <vt:lpstr>Programma van vanavond</vt:lpstr>
      <vt:lpstr>Planning profielkeuze A3</vt:lpstr>
      <vt:lpstr>PowerPoint-presentatie</vt:lpstr>
      <vt:lpstr>De zoektocht</vt:lpstr>
      <vt:lpstr>Vier profielen</vt:lpstr>
      <vt:lpstr>Algemeen deel</vt:lpstr>
      <vt:lpstr>PowerPoint-presentatie</vt:lpstr>
      <vt:lpstr>PowerPoint-presentatie</vt:lpstr>
      <vt:lpstr>PowerPoint-presentatie</vt:lpstr>
      <vt:lpstr>PowerPoint-presentatie</vt:lpstr>
      <vt:lpstr>Profieleisen</vt:lpstr>
      <vt:lpstr>Meer informatie</vt:lpstr>
      <vt:lpstr>Toelichting op de vakken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Lorette Kraaijenbrink</dc:creator>
  <cp:lastModifiedBy>Pauline Edzes</cp:lastModifiedBy>
  <cp:revision>79</cp:revision>
  <dcterms:created xsi:type="dcterms:W3CDTF">2017-03-09T16:58:20Z</dcterms:created>
  <dcterms:modified xsi:type="dcterms:W3CDTF">2025-01-30T08:14:37Z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0x010100E522AFF007A201469CBD5B713D747087</vt:lpwstr>
  </property>
</Properties>
</file>