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8" r:id="rId1"/>
  </p:sldMasterIdLst>
  <p:sldIdLst>
    <p:sldId id="257" r:id="rId2"/>
    <p:sldId id="279" r:id="rId3"/>
    <p:sldId id="547" r:id="rId4"/>
    <p:sldId id="539" r:id="rId5"/>
    <p:sldId id="544" r:id="rId6"/>
    <p:sldId id="414" r:id="rId7"/>
    <p:sldId id="533" r:id="rId8"/>
    <p:sldId id="532" r:id="rId9"/>
    <p:sldId id="535" r:id="rId10"/>
    <p:sldId id="537" r:id="rId11"/>
    <p:sldId id="538" r:id="rId12"/>
    <p:sldId id="541" r:id="rId13"/>
    <p:sldId id="542" r:id="rId14"/>
    <p:sldId id="543" r:id="rId15"/>
    <p:sldId id="545" r:id="rId16"/>
    <p:sldId id="281" r:id="rId17"/>
    <p:sldId id="546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/>
    <p:restoredTop sz="96327"/>
  </p:normalViewPr>
  <p:slideViewPr>
    <p:cSldViewPr snapToGrid="0">
      <p:cViewPr varScale="1">
        <p:scale>
          <a:sx n="138" d="100"/>
          <a:sy n="138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586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941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335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1"/>
            <a:ext cx="12282309" cy="6874074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658985" y="481014"/>
            <a:ext cx="9954684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nl-NL" sz="3200" dirty="0">
                <a:solidFill>
                  <a:srgbClr val="4CD4A5"/>
                </a:solidFill>
              </a:rPr>
              <a:t>(BEDRIJFS-)ECONOMIE</a:t>
            </a:r>
          </a:p>
          <a:p>
            <a:pPr>
              <a:spcBef>
                <a:spcPct val="0"/>
              </a:spcBef>
              <a:defRPr/>
            </a:pPr>
            <a:r>
              <a:rPr lang="nl-NL" sz="2400" b="0" dirty="0">
                <a:solidFill>
                  <a:schemeClr val="bg1"/>
                </a:solidFill>
              </a:rPr>
              <a:t>havo / vwo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2" name="Afbeelding 1" descr="Cumulus co logo - op blauw - v01 20150604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" y="5240866"/>
            <a:ext cx="3386667" cy="1270000"/>
          </a:xfrm>
          <a:prstGeom prst="rect">
            <a:avLst/>
          </a:prstGeom>
        </p:spPr>
      </p:pic>
      <p:pic>
        <p:nvPicPr>
          <p:cNvPr id="7" name="Afbeelding 6" descr="ppt-Icoon-geld-banken-transparant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84" y="2224881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2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566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833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3320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45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222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1/30/25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87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35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439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3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.vandermeer@niftarlake.nl" TargetMode="External"/><Relationship Id="rId2" Type="http://schemas.openxmlformats.org/officeDocument/2006/relationships/hyperlink" Target="mailto:i.schuuring@niftarlake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D004D-5602-F04E-B0FD-2D1411792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6331" y="654984"/>
            <a:ext cx="6542447" cy="349479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Aptos" panose="020B0004020202020204" pitchFamily="34" charset="0"/>
              </a:rPr>
              <a:t>Economie &amp;</a:t>
            </a:r>
            <a:br>
              <a:rPr lang="nl-NL" sz="5400" dirty="0">
                <a:latin typeface="Aptos" panose="020B0004020202020204" pitchFamily="34" charset="0"/>
              </a:rPr>
            </a:br>
            <a:r>
              <a:rPr lang="nl-NL" sz="5400" dirty="0">
                <a:latin typeface="Aptos" panose="020B0004020202020204" pitchFamily="34" charset="0"/>
              </a:rPr>
              <a:t>bedrijfseconomie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8759D5-DBFE-AA4E-B4ED-F5DC24A5B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0"/>
            <a:ext cx="4829101" cy="1880775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latin typeface="Aptos" panose="020B0004020202020204" pitchFamily="34" charset="0"/>
              </a:rPr>
              <a:t>Voorlichting voor profielkeuze</a:t>
            </a:r>
          </a:p>
          <a:p>
            <a:endParaRPr lang="nl-NL" dirty="0">
              <a:latin typeface="Aptos" panose="020B00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ptos" panose="020B0004020202020204" pitchFamily="34" charset="0"/>
              </a:rPr>
              <a:t>Economie zit vast in profiel E&amp;M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ptos" panose="020B0004020202020204" pitchFamily="34" charset="0"/>
              </a:rPr>
              <a:t>Economie en bedrijfseconomie als keuzevakken te kiezen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2AFD1-9198-452A-9C0F-39DABF88A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60" r="5273" b="-1"/>
          <a:stretch/>
        </p:blipFill>
        <p:spPr>
          <a:xfrm>
            <a:off x="-128586" y="0"/>
            <a:ext cx="6096000" cy="6857990"/>
          </a:xfrm>
          <a:prstGeom prst="rect">
            <a:avLst/>
          </a:prstGeom>
        </p:spPr>
      </p:pic>
      <p:sp>
        <p:nvSpPr>
          <p:cNvPr id="8" name="Freeform 17">
            <a:extLst>
              <a:ext uri="{FF2B5EF4-FFF2-40B4-BE49-F238E27FC236}">
                <a16:creationId xmlns:a16="http://schemas.microsoft.com/office/drawing/2014/main" id="{8CAF161B-2573-11D0-1780-577E59E71FCF}"/>
              </a:ext>
            </a:extLst>
          </p:cNvPr>
          <p:cNvSpPr/>
          <p:nvPr/>
        </p:nvSpPr>
        <p:spPr>
          <a:xfrm>
            <a:off x="9674972" y="165714"/>
            <a:ext cx="2520091" cy="726949"/>
          </a:xfrm>
          <a:custGeom>
            <a:avLst/>
            <a:gdLst/>
            <a:ahLst/>
            <a:cxnLst/>
            <a:rect l="l" t="t" r="r" b="b"/>
            <a:pathLst>
              <a:path w="2520091" h="726949">
                <a:moveTo>
                  <a:pt x="0" y="0"/>
                </a:moveTo>
                <a:lnTo>
                  <a:pt x="2520091" y="0"/>
                </a:lnTo>
                <a:lnTo>
                  <a:pt x="2520091" y="726949"/>
                </a:lnTo>
                <a:lnTo>
                  <a:pt x="0" y="726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BE0C3-C51F-E04C-495B-F72C489B3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F506F5-A0E7-7D56-807D-DEA7CBA8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BEDRIJFSECONOMIE</a:t>
            </a:r>
            <a:br>
              <a:rPr lang="nl-NL" dirty="0"/>
            </a:br>
            <a:r>
              <a:rPr lang="nl-NL" sz="2100" dirty="0">
                <a:solidFill>
                  <a:srgbClr val="FFFFFF"/>
                </a:solidFill>
              </a:rPr>
              <a:t>Vijf grote thema’s</a:t>
            </a:r>
            <a:endParaRPr lang="nl-NL" dirty="0"/>
          </a:p>
        </p:txBody>
      </p:sp>
      <p:sp>
        <p:nvSpPr>
          <p:cNvPr id="8" name="Rechthoek 11">
            <a:extLst>
              <a:ext uri="{FF2B5EF4-FFF2-40B4-BE49-F238E27FC236}">
                <a16:creationId xmlns:a16="http://schemas.microsoft.com/office/drawing/2014/main" id="{4A1C7DA8-B32E-F70D-12F0-3A9FE8A0C31A}"/>
              </a:ext>
            </a:extLst>
          </p:cNvPr>
          <p:cNvSpPr/>
          <p:nvPr/>
        </p:nvSpPr>
        <p:spPr>
          <a:xfrm>
            <a:off x="-1" y="-30"/>
            <a:ext cx="12192001" cy="1366712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4CD4A5"/>
                </a:solidFill>
              </a:rPr>
              <a:t>Lesstof bedrijfseconomie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C17D842A-7088-EF8C-7FAC-5858F94A5137}"/>
              </a:ext>
            </a:extLst>
          </p:cNvPr>
          <p:cNvSpPr/>
          <p:nvPr/>
        </p:nvSpPr>
        <p:spPr>
          <a:xfrm>
            <a:off x="10568679" y="5415049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FCF0594-5492-CAF0-0270-6A645938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082" y="1684707"/>
            <a:ext cx="10767935" cy="42986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u="sng" dirty="0"/>
              <a:t>H4/A4		Onderwerp								Praktische opdracht</a:t>
            </a:r>
            <a:br>
              <a:rPr lang="nl-NL" b="1" u="sng" dirty="0"/>
            </a:br>
            <a:endParaRPr lang="nl-NL" b="1" u="sng" dirty="0"/>
          </a:p>
          <a:p>
            <a:r>
              <a:rPr lang="nl-NL" b="1" dirty="0"/>
              <a:t>PERIODE 1:	Geldzaken (financiële zelfredzaamheid)</a:t>
            </a:r>
          </a:p>
          <a:p>
            <a:pPr marL="0" indent="0">
              <a:buNone/>
            </a:pPr>
            <a:r>
              <a:rPr lang="nl-NL" b="1" dirty="0"/>
              <a:t>			Ontvangsten/uitgaven, lenen, hypotheken				</a:t>
            </a:r>
          </a:p>
          <a:p>
            <a:r>
              <a:rPr lang="nl-NL" b="1" dirty="0"/>
              <a:t>PERIODE 2:	Geldzaken (financiële zelfredzaamheid)			</a:t>
            </a:r>
            <a:br>
              <a:rPr lang="nl-NL" b="1" dirty="0">
                <a:sym typeface="Wingdings" pitchFamily="2" charset="2"/>
              </a:rPr>
            </a:br>
            <a:r>
              <a:rPr lang="nl-NL" b="1" dirty="0">
                <a:sym typeface="Wingdings" pitchFamily="2" charset="2"/>
              </a:rPr>
              <a:t>		 	Beleggen, sparen, samenleven (trouwen, </a:t>
            </a:r>
            <a:br>
              <a:rPr lang="nl-NL" b="1" dirty="0">
                <a:sym typeface="Wingdings" pitchFamily="2" charset="2"/>
              </a:rPr>
            </a:br>
            <a:r>
              <a:rPr lang="nl-NL" b="1" dirty="0">
                <a:sym typeface="Wingdings" pitchFamily="2" charset="2"/>
              </a:rPr>
              <a:t>			scheiden, erfenis, schenking)</a:t>
            </a:r>
          </a:p>
          <a:p>
            <a:r>
              <a:rPr lang="nl-NL" b="1" dirty="0">
                <a:sym typeface="Wingdings" pitchFamily="2" charset="2"/>
              </a:rPr>
              <a:t>PERIODE 3:	Ondernemerschap 						Marktonderzoek en</a:t>
            </a:r>
          </a:p>
          <a:p>
            <a:pPr marL="0" indent="0">
              <a:buNone/>
            </a:pPr>
            <a:r>
              <a:rPr lang="nl-NL" b="1" dirty="0">
                <a:sym typeface="Wingdings" pitchFamily="2" charset="2"/>
              </a:rPr>
              <a:t>			marketing, marktonderzoek 					marketingplan			</a:t>
            </a:r>
          </a:p>
          <a:p>
            <a:r>
              <a:rPr lang="nl-NL" b="1" dirty="0">
                <a:sym typeface="Wingdings" pitchFamily="2" charset="2"/>
              </a:rPr>
              <a:t>PERIODE 4:	Ondernemerschap </a:t>
            </a:r>
          </a:p>
          <a:p>
            <a:pPr marL="0" indent="0">
              <a:buNone/>
            </a:pPr>
            <a:r>
              <a:rPr lang="nl-NL" b="1" dirty="0">
                <a:sym typeface="Wingdings" pitchFamily="2" charset="2"/>
              </a:rPr>
              <a:t>			balansen, mutatiebalans, resultatenrekening	</a:t>
            </a:r>
          </a:p>
          <a:p>
            <a:pPr marL="0" indent="0">
              <a:buNone/>
            </a:pPr>
            <a:r>
              <a:rPr lang="nl-NL" b="1" dirty="0">
                <a:sym typeface="Wingdings" pitchFamily="2" charset="2"/>
              </a:rPr>
              <a:t>			</a:t>
            </a:r>
            <a:br>
              <a:rPr lang="nl-NL" b="1" dirty="0">
                <a:sym typeface="Wingdings" pitchFamily="2" charset="2"/>
              </a:rPr>
            </a:br>
            <a:r>
              <a:rPr lang="nl-NL" b="1" dirty="0">
                <a:sym typeface="Wingdings" pitchFamily="2" charset="2"/>
              </a:rPr>
              <a:t>Aandacht voor ondernemingen met aandelen -&gt; een echte ervaring met de aandelenmarkt		</a:t>
            </a:r>
          </a:p>
        </p:txBody>
      </p:sp>
    </p:spTree>
    <p:extLst>
      <p:ext uri="{BB962C8B-B14F-4D97-AF65-F5344CB8AC3E}">
        <p14:creationId xmlns:p14="http://schemas.microsoft.com/office/powerpoint/2010/main" val="89551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72019-771E-86BC-89E6-E744FFFAB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6DE562-0902-1A27-4C2C-C7EB6409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BEDRIJFSECONOMIE</a:t>
            </a:r>
            <a:br>
              <a:rPr lang="nl-NL" dirty="0"/>
            </a:br>
            <a:r>
              <a:rPr lang="nl-NL" sz="2100" dirty="0">
                <a:solidFill>
                  <a:srgbClr val="FFFFFF"/>
                </a:solidFill>
              </a:rPr>
              <a:t>Vijf grote thema’s</a:t>
            </a:r>
            <a:endParaRPr lang="nl-NL" dirty="0"/>
          </a:p>
        </p:txBody>
      </p:sp>
      <p:sp>
        <p:nvSpPr>
          <p:cNvPr id="8" name="Rechthoek 11">
            <a:extLst>
              <a:ext uri="{FF2B5EF4-FFF2-40B4-BE49-F238E27FC236}">
                <a16:creationId xmlns:a16="http://schemas.microsoft.com/office/drawing/2014/main" id="{512B65B9-8492-EC56-E411-5B7F522C0B9F}"/>
              </a:ext>
            </a:extLst>
          </p:cNvPr>
          <p:cNvSpPr/>
          <p:nvPr/>
        </p:nvSpPr>
        <p:spPr>
          <a:xfrm>
            <a:off x="-1" y="-30"/>
            <a:ext cx="12192001" cy="1366712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4CD4A5"/>
                </a:solidFill>
              </a:rPr>
              <a:t>Is bedrijfseconomie iets voor uw kind?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4B1E2FE6-6D25-69E7-B594-3B2D7FBCB0A8}"/>
              </a:ext>
            </a:extLst>
          </p:cNvPr>
          <p:cNvSpPr/>
          <p:nvPr/>
        </p:nvSpPr>
        <p:spPr>
          <a:xfrm>
            <a:off x="10568679" y="5415049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17A321F-5608-04AC-2483-B585ABE43ED0}"/>
              </a:ext>
            </a:extLst>
          </p:cNvPr>
          <p:cNvSpPr txBox="1">
            <a:spLocks/>
          </p:cNvSpPr>
          <p:nvPr/>
        </p:nvSpPr>
        <p:spPr>
          <a:xfrm>
            <a:off x="1096963" y="2943230"/>
            <a:ext cx="10058400" cy="319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nl-NL" dirty="0"/>
              <a:t> Je bent nieuwsgiering naar financiële gevolgen van persoonlijke beslissingen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 Je wil graag weten hoe organisaties werken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 Je hebt belangstelling voor financiële aspecten binnen een bedrijf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 Je wil meer kennis opdoen over ondernemerschap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 Je wil meer weten over financiële zelfredzaamheid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Je bent niet bang voor je rekenmachine en bent analytisch</a:t>
            </a:r>
          </a:p>
          <a:p>
            <a:pPr>
              <a:buFont typeface="Wingdings" pitchFamily="2" charset="2"/>
              <a:buChar char="Ø"/>
            </a:pPr>
            <a:endParaRPr lang="nl-NL" dirty="0"/>
          </a:p>
          <a:p>
            <a:pPr>
              <a:buFont typeface="Wingdings" pitchFamily="2" charset="2"/>
              <a:buChar char="Ø"/>
            </a:pPr>
            <a:endParaRPr lang="nl-NL" dirty="0"/>
          </a:p>
        </p:txBody>
      </p:sp>
      <p:sp>
        <p:nvSpPr>
          <p:cNvPr id="7" name="Tekstvak 4">
            <a:extLst>
              <a:ext uri="{FF2B5EF4-FFF2-40B4-BE49-F238E27FC236}">
                <a16:creationId xmlns:a16="http://schemas.microsoft.com/office/drawing/2014/main" id="{7AD9C417-7345-00B8-804E-D5FE16D70CB2}"/>
              </a:ext>
            </a:extLst>
          </p:cNvPr>
          <p:cNvSpPr txBox="1"/>
          <p:nvPr/>
        </p:nvSpPr>
        <p:spPr>
          <a:xfrm>
            <a:off x="1096963" y="2291871"/>
            <a:ext cx="533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Vragen die u kan stellen/beantwoorden:</a:t>
            </a:r>
          </a:p>
        </p:txBody>
      </p:sp>
    </p:spTree>
    <p:extLst>
      <p:ext uri="{BB962C8B-B14F-4D97-AF65-F5344CB8AC3E}">
        <p14:creationId xmlns:p14="http://schemas.microsoft.com/office/powerpoint/2010/main" val="195636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018238" y="2586595"/>
            <a:ext cx="6511272" cy="107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solidFill>
                  <a:schemeClr val="bg1"/>
                </a:solidFill>
                <a:cs typeface="Arial"/>
              </a:rPr>
              <a:t>Voorlichting voor profielkeuze</a:t>
            </a:r>
          </a:p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Introductie economie</a:t>
            </a:r>
            <a:endParaRPr lang="nl-NL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Afbeelding 8" descr="Cumulus les icoon v02 groen 20506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1" y="360540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3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EB404-CC72-FB44-3B89-F35A6C5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71B2C11-CA0C-8138-C608-795A1AB4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 smtClean="0"/>
              <a:t>13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18BE26A-074C-8383-D6CB-DBAB2D12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BEDRIJFSECONOMIE</a:t>
            </a:r>
            <a:br>
              <a:rPr lang="nl-NL" dirty="0"/>
            </a:br>
            <a:r>
              <a:rPr lang="nl-NL" sz="2100" dirty="0">
                <a:solidFill>
                  <a:srgbClr val="FFFFFF"/>
                </a:solidFill>
              </a:rPr>
              <a:t>Vijf grote thema’s</a:t>
            </a:r>
            <a:endParaRPr lang="nl-NL" dirty="0"/>
          </a:p>
        </p:txBody>
      </p:sp>
      <p:sp>
        <p:nvSpPr>
          <p:cNvPr id="8" name="Rechthoek 11">
            <a:extLst>
              <a:ext uri="{FF2B5EF4-FFF2-40B4-BE49-F238E27FC236}">
                <a16:creationId xmlns:a16="http://schemas.microsoft.com/office/drawing/2014/main" id="{2C46BDA2-6F23-D9DA-05E7-44040C959F78}"/>
              </a:ext>
            </a:extLst>
          </p:cNvPr>
          <p:cNvSpPr/>
          <p:nvPr/>
        </p:nvSpPr>
        <p:spPr>
          <a:xfrm>
            <a:off x="-1" y="-30"/>
            <a:ext cx="12192001" cy="1366712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4CD4A5"/>
                </a:solidFill>
              </a:rPr>
              <a:t>Economie</a:t>
            </a: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183FF2B0-2847-F5C8-BF1C-F5820A0C8F53}"/>
              </a:ext>
            </a:extLst>
          </p:cNvPr>
          <p:cNvSpPr/>
          <p:nvPr/>
        </p:nvSpPr>
        <p:spPr>
          <a:xfrm>
            <a:off x="10568680" y="5365410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B9371CFA-FE24-CF2D-9A24-F0CD273F1DF2}"/>
              </a:ext>
            </a:extLst>
          </p:cNvPr>
          <p:cNvSpPr txBox="1">
            <a:spLocks/>
          </p:cNvSpPr>
          <p:nvPr/>
        </p:nvSpPr>
        <p:spPr>
          <a:xfrm>
            <a:off x="1297972" y="1948383"/>
            <a:ext cx="10058399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D96C7"/>
              </a:buClr>
              <a:buNone/>
              <a:defRPr/>
            </a:pPr>
            <a:r>
              <a:rPr lang="nl-NL" sz="3100" b="1" dirty="0">
                <a:latin typeface="Arial" panose="020B0604020202020204" pitchFamily="34" charset="0"/>
                <a:cs typeface="Arial" panose="020B0604020202020204" pitchFamily="34" charset="0"/>
              </a:rPr>
              <a:t>Inhoud examenprogramma economie</a:t>
            </a:r>
            <a:endParaRPr kumimoji="0" lang="nl-NL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96C7"/>
              </a:buClr>
              <a:buFont typeface="Wingdings" pitchFamily="2" charset="2"/>
              <a:buChar char="Ø"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D96C7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D96C7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Markt				(o.a. vraag &amp; aanbod, marktvormen, overheidsingrijpen) 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D96C7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Ruilen over de tijd			(o.a. sparen, lenen, pensioenen)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D96C7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Samenwerken en Onderhandelen	(o.a. speltheorie)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D96C7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Risico en Informatie		(o.a. verzekeren, beleggen)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D96C7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Welvaart en Groei			(o.a. BBP, economische kringloop, inkomensverdeling)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D96C7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Goede tijden, slechte tijden		(o.a. conjunctuurcyclus, beleid overheid en centrale bank)</a:t>
            </a:r>
          </a:p>
        </p:txBody>
      </p:sp>
    </p:spTree>
    <p:extLst>
      <p:ext uri="{BB962C8B-B14F-4D97-AF65-F5344CB8AC3E}">
        <p14:creationId xmlns:p14="http://schemas.microsoft.com/office/powerpoint/2010/main" val="28404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33B31-1DB7-3B01-25B9-E37C1DC44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66C929C-F44C-EC8B-84B8-5B645824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BEDRIJFSECONOMIE</a:t>
            </a:r>
            <a:br>
              <a:rPr lang="nl-NL" dirty="0"/>
            </a:br>
            <a:r>
              <a:rPr lang="nl-NL" sz="2100" dirty="0">
                <a:solidFill>
                  <a:srgbClr val="FFFFFF"/>
                </a:solidFill>
              </a:rPr>
              <a:t>Vijf grote thema’s</a:t>
            </a:r>
            <a:endParaRPr lang="nl-NL" dirty="0"/>
          </a:p>
        </p:txBody>
      </p:sp>
      <p:sp>
        <p:nvSpPr>
          <p:cNvPr id="8" name="Rechthoek 11">
            <a:extLst>
              <a:ext uri="{FF2B5EF4-FFF2-40B4-BE49-F238E27FC236}">
                <a16:creationId xmlns:a16="http://schemas.microsoft.com/office/drawing/2014/main" id="{794A45AF-0D8F-B587-F297-C6D77B4FB23D}"/>
              </a:ext>
            </a:extLst>
          </p:cNvPr>
          <p:cNvSpPr/>
          <p:nvPr/>
        </p:nvSpPr>
        <p:spPr>
          <a:xfrm>
            <a:off x="-1" y="-30"/>
            <a:ext cx="12192001" cy="1366712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4CD4A5"/>
                </a:solidFill>
              </a:rPr>
              <a:t>Lesstof economie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DC77855D-C510-CBBE-4826-20E2F9BB0042}"/>
              </a:ext>
            </a:extLst>
          </p:cNvPr>
          <p:cNvSpPr/>
          <p:nvPr/>
        </p:nvSpPr>
        <p:spPr>
          <a:xfrm>
            <a:off x="10568679" y="5415049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7504BE1-8FC3-84D7-7ACC-573E2710D78B}"/>
              </a:ext>
            </a:extLst>
          </p:cNvPr>
          <p:cNvSpPr txBox="1">
            <a:spLocks/>
          </p:cNvSpPr>
          <p:nvPr/>
        </p:nvSpPr>
        <p:spPr>
          <a:xfrm>
            <a:off x="932839" y="2191603"/>
            <a:ext cx="10767935" cy="3895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u="sng" dirty="0"/>
              <a:t>H4/A4		Onderwerp					Praktische opdracht</a:t>
            </a:r>
            <a:br>
              <a:rPr lang="nl-NL" b="1" u="sng" dirty="0"/>
            </a:br>
            <a:endParaRPr lang="nl-NL" b="1" u="sng" dirty="0"/>
          </a:p>
          <a:p>
            <a:r>
              <a:rPr lang="nl-NL" b="1" dirty="0"/>
              <a:t>PERIODE 1:	Inkomen, sparen &amp; lenen			A4: Sollicitatiegesprek </a:t>
            </a:r>
          </a:p>
          <a:p>
            <a:pPr marL="201168" lvl="1" indent="0">
              <a:buFont typeface="Arial" pitchFamily="34" charset="0"/>
              <a:buNone/>
            </a:pPr>
            <a:r>
              <a:rPr lang="nl-NL" sz="2130" b="1" dirty="0"/>
              <a:t>										H4: Wie ben ik?</a:t>
            </a:r>
          </a:p>
          <a:p>
            <a:r>
              <a:rPr lang="nl-NL" b="1" dirty="0"/>
              <a:t>PERIODE 2:	Speltheorie en verzekeren			</a:t>
            </a:r>
            <a:br>
              <a:rPr lang="nl-NL" b="1" dirty="0">
                <a:sym typeface="Wingdings" pitchFamily="2" charset="2"/>
              </a:rPr>
            </a:br>
            <a:r>
              <a:rPr lang="nl-NL" b="1" dirty="0">
                <a:sym typeface="Wingdings" pitchFamily="2" charset="2"/>
              </a:rPr>
              <a:t>		</a:t>
            </a:r>
          </a:p>
          <a:p>
            <a:r>
              <a:rPr lang="nl-NL" b="1" dirty="0">
                <a:sym typeface="Wingdings" pitchFamily="2" charset="2"/>
              </a:rPr>
              <a:t>PERIODE 3:	Vraag en aanbod (arbeidsmarkt)</a:t>
            </a:r>
          </a:p>
          <a:p>
            <a:endParaRPr lang="nl-NL" sz="2000" b="1" dirty="0">
              <a:sym typeface="Wingdings" pitchFamily="2" charset="2"/>
            </a:endParaRPr>
          </a:p>
          <a:p>
            <a:r>
              <a:rPr lang="nl-NL" b="1" dirty="0">
                <a:sym typeface="Wingdings" pitchFamily="2" charset="2"/>
              </a:rPr>
              <a:t>PERIODE 4:	BBP en overheidsingrijpen</a:t>
            </a:r>
          </a:p>
        </p:txBody>
      </p:sp>
    </p:spTree>
    <p:extLst>
      <p:ext uri="{BB962C8B-B14F-4D97-AF65-F5344CB8AC3E}">
        <p14:creationId xmlns:p14="http://schemas.microsoft.com/office/powerpoint/2010/main" val="424223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F3FED-4DC7-F60F-6045-58AAB75B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6BC4150-FE1D-6B25-A81F-3F5C19BC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BEDRIJFSECONOMIE</a:t>
            </a:r>
            <a:br>
              <a:rPr lang="nl-NL" dirty="0"/>
            </a:br>
            <a:r>
              <a:rPr lang="nl-NL" sz="2100" dirty="0">
                <a:solidFill>
                  <a:srgbClr val="FFFFFF"/>
                </a:solidFill>
              </a:rPr>
              <a:t>Vijf grote thema’s</a:t>
            </a:r>
            <a:endParaRPr lang="nl-NL" dirty="0"/>
          </a:p>
        </p:txBody>
      </p:sp>
      <p:sp>
        <p:nvSpPr>
          <p:cNvPr id="8" name="Rechthoek 11">
            <a:extLst>
              <a:ext uri="{FF2B5EF4-FFF2-40B4-BE49-F238E27FC236}">
                <a16:creationId xmlns:a16="http://schemas.microsoft.com/office/drawing/2014/main" id="{8B17F47A-29E1-D783-CA74-D9BC94DBF1B3}"/>
              </a:ext>
            </a:extLst>
          </p:cNvPr>
          <p:cNvSpPr/>
          <p:nvPr/>
        </p:nvSpPr>
        <p:spPr>
          <a:xfrm>
            <a:off x="-1" y="-30"/>
            <a:ext cx="12192001" cy="1366712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4CD4A5"/>
                </a:solidFill>
              </a:rPr>
              <a:t>Is economie iets voor uw kind?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14AFA76C-C7E4-FAC5-1280-B3D5501ECC53}"/>
              </a:ext>
            </a:extLst>
          </p:cNvPr>
          <p:cNvSpPr/>
          <p:nvPr/>
        </p:nvSpPr>
        <p:spPr>
          <a:xfrm>
            <a:off x="10568679" y="5415049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kstvak 4">
            <a:extLst>
              <a:ext uri="{FF2B5EF4-FFF2-40B4-BE49-F238E27FC236}">
                <a16:creationId xmlns:a16="http://schemas.microsoft.com/office/drawing/2014/main" id="{5E88AC74-1C55-B811-5DE4-4A790575B5F1}"/>
              </a:ext>
            </a:extLst>
          </p:cNvPr>
          <p:cNvSpPr txBox="1"/>
          <p:nvPr/>
        </p:nvSpPr>
        <p:spPr>
          <a:xfrm>
            <a:off x="1096963" y="2291871"/>
            <a:ext cx="533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Vragen die u kan stellen/beantwoorden: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F7F7643-1DB7-1CBA-DAB8-36F6F6D0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3120194"/>
            <a:ext cx="10058400" cy="3193294"/>
          </a:xfrm>
        </p:spPr>
        <p:txBody>
          <a:bodyPr>
            <a:normAutofit/>
          </a:bodyPr>
          <a:lstStyle/>
          <a:p>
            <a:r>
              <a:rPr lang="nl-NL" dirty="0"/>
              <a:t> Je bent nieuwsgiering naar economische gevolgen van beslissingen door de overheid</a:t>
            </a:r>
          </a:p>
          <a:p>
            <a:r>
              <a:rPr lang="nl-NL" dirty="0"/>
              <a:t> Je wil graag begrijpen wat er op het nieuws komt over economie</a:t>
            </a:r>
          </a:p>
          <a:p>
            <a:r>
              <a:rPr lang="nl-NL" dirty="0"/>
              <a:t> Je hebt belangstelling voor je omgeving, de maatschappij en welvaart</a:t>
            </a:r>
          </a:p>
          <a:p>
            <a:r>
              <a:rPr lang="nl-NL" dirty="0"/>
              <a:t> Je wil meer kennis opdoen over economische verbanden</a:t>
            </a:r>
          </a:p>
          <a:p>
            <a:r>
              <a:rPr lang="nl-NL" dirty="0"/>
              <a:t> Je wil meer weten over financiële zelfredzaamheid</a:t>
            </a:r>
          </a:p>
          <a:p>
            <a:pPr>
              <a:buFont typeface="Wingdings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026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33536-4018-3658-4584-635258AA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F46C0-66D4-C1D4-8596-A6505CBF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E952A500-7EE4-8B7C-8E3F-6DCCC7EF9299}"/>
              </a:ext>
            </a:extLst>
          </p:cNvPr>
          <p:cNvSpPr/>
          <p:nvPr/>
        </p:nvSpPr>
        <p:spPr>
          <a:xfrm>
            <a:off x="10568680" y="5415049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8108A3-13B1-D586-6958-10DC20184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3092"/>
            <a:ext cx="11362929" cy="53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F20BD-08F7-C2F2-E696-16AE1E02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FB47E0-297E-E053-D570-902A865C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BEDRIJFSECONOMIE</a:t>
            </a:r>
            <a:br>
              <a:rPr lang="nl-NL" dirty="0"/>
            </a:br>
            <a:r>
              <a:rPr lang="nl-NL" sz="2100" dirty="0">
                <a:solidFill>
                  <a:srgbClr val="FFFFFF"/>
                </a:solidFill>
              </a:rPr>
              <a:t>Vijf grote thema’s</a:t>
            </a:r>
            <a:endParaRPr lang="nl-NL" dirty="0"/>
          </a:p>
        </p:txBody>
      </p:sp>
      <p:sp>
        <p:nvSpPr>
          <p:cNvPr id="8" name="Rechthoek 11">
            <a:extLst>
              <a:ext uri="{FF2B5EF4-FFF2-40B4-BE49-F238E27FC236}">
                <a16:creationId xmlns:a16="http://schemas.microsoft.com/office/drawing/2014/main" id="{F155415F-46CC-70A4-F70A-4336DBDE1BE2}"/>
              </a:ext>
            </a:extLst>
          </p:cNvPr>
          <p:cNvSpPr/>
          <p:nvPr/>
        </p:nvSpPr>
        <p:spPr>
          <a:xfrm>
            <a:off x="-1" y="-30"/>
            <a:ext cx="12192001" cy="1366712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4CD4A5"/>
                </a:solidFill>
              </a:rPr>
              <a:t>Vervolgopleidingen na een keuze voor economie/bedrijfseconomie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CB978DC7-3A68-DAC3-749B-0BDE061D2FC1}"/>
              </a:ext>
            </a:extLst>
          </p:cNvPr>
          <p:cNvSpPr/>
          <p:nvPr/>
        </p:nvSpPr>
        <p:spPr>
          <a:xfrm>
            <a:off x="10568679" y="5415049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14C25-01D8-3073-DC0A-76CD924208D6}"/>
              </a:ext>
            </a:extLst>
          </p:cNvPr>
          <p:cNvSpPr txBox="1"/>
          <p:nvPr/>
        </p:nvSpPr>
        <p:spPr>
          <a:xfrm>
            <a:off x="939800" y="1833940"/>
            <a:ext cx="107061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Economie/bedrijfseconomie/bedrijfskunde/commerciële economie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Technische bedrijfskunde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Business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Econometrie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Logistiek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Fiscaal 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Hogere Hotelschool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Diverse management opleidingen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259623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27C62-9EC2-B64C-8ED9-0C1554E0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152" y="1290764"/>
            <a:ext cx="5486400" cy="762000"/>
          </a:xfrm>
        </p:spPr>
        <p:txBody>
          <a:bodyPr anchor="ctr">
            <a:normAutofit/>
          </a:bodyPr>
          <a:lstStyle/>
          <a:p>
            <a:r>
              <a:rPr lang="nl-NL" b="1" dirty="0"/>
              <a:t>Vragen?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9DB5FD-FAEB-0E4D-91EB-6C9E57746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07" y="2188014"/>
            <a:ext cx="10058400" cy="31932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Vragen kunnen ook altijd gemaild worden naar: 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i.schuuring@niftarlake.nl</a:t>
            </a:r>
            <a:r>
              <a:rPr lang="nl-NL" dirty="0"/>
              <a:t> (bedrijfseconomie) 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r.vander.meer@niftarlake.nl</a:t>
            </a:r>
            <a:r>
              <a:rPr lang="nl-NL" dirty="0"/>
              <a:t> (economie)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8043F293-905C-56DF-530B-C6C54496D8F2}"/>
              </a:ext>
            </a:extLst>
          </p:cNvPr>
          <p:cNvSpPr/>
          <p:nvPr/>
        </p:nvSpPr>
        <p:spPr>
          <a:xfrm>
            <a:off x="10429047" y="5245048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22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69169680-BB0D-FD27-6453-1EFFFBBED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622" y="1315982"/>
            <a:ext cx="7772400" cy="4929716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35B4B8FF-CE8D-380B-143D-99C67A9C1973}"/>
              </a:ext>
            </a:extLst>
          </p:cNvPr>
          <p:cNvSpPr txBox="1"/>
          <p:nvPr/>
        </p:nvSpPr>
        <p:spPr>
          <a:xfrm>
            <a:off x="2489338" y="633530"/>
            <a:ext cx="8663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u="sng" dirty="0">
                <a:latin typeface="Aptos" panose="020B0004020202020204" pitchFamily="34" charset="0"/>
              </a:rPr>
              <a:t>(</a:t>
            </a:r>
            <a:r>
              <a:rPr lang="nl-NL" sz="3200" b="1" u="sng" dirty="0" err="1">
                <a:latin typeface="Aptos" panose="020B0004020202020204" pitchFamily="34" charset="0"/>
              </a:rPr>
              <a:t>Bedrijfs</a:t>
            </a:r>
            <a:r>
              <a:rPr lang="nl-NL" sz="3200" b="1" u="sng" dirty="0">
                <a:latin typeface="Aptos" panose="020B0004020202020204" pitchFamily="34" charset="0"/>
              </a:rPr>
              <a:t>)Economie in de hedendaagse wereld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440C6B5-58D5-AE4C-8AEE-F4D6AF7E7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7914">
            <a:off x="567967" y="1784167"/>
            <a:ext cx="5418161" cy="109703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6303C30-F7E6-83FE-1A3E-560CEA6AF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76000">
            <a:off x="5247264" y="1571925"/>
            <a:ext cx="7772400" cy="152151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C3F3D7D-7F60-1156-E967-52FDC636B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172" y="2661079"/>
            <a:ext cx="7353300" cy="18034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89AA9DF-687D-E61C-4BC2-F4385E10D1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36490">
            <a:off x="166967" y="4089472"/>
            <a:ext cx="7493000" cy="16764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5BB0054-F460-4706-3780-A554E3704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42021">
            <a:off x="7648346" y="3630603"/>
            <a:ext cx="3508612" cy="113689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657BB89-A68B-1FBA-9430-93378DFFB1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744" y="1850518"/>
            <a:ext cx="7772400" cy="126209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B711C0C-6E30-556A-59A5-E6175669CE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27245">
            <a:off x="4554103" y="1152271"/>
            <a:ext cx="7670800" cy="1016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78ACD6-51D4-512F-7D17-B743418890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82" y="284313"/>
            <a:ext cx="7772400" cy="123157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52B77BA-8924-501D-01DD-E30702D97C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57301">
            <a:off x="4625327" y="544067"/>
            <a:ext cx="7772400" cy="154383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FCE0AE8-F6B3-A2B0-E877-CC5FEB56421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176" t="78150" r="6921" b="2125"/>
          <a:stretch/>
        </p:blipFill>
        <p:spPr>
          <a:xfrm>
            <a:off x="-1027263" y="4240384"/>
            <a:ext cx="14246525" cy="211724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C3433DFA-02E7-4EBB-4410-F661E4451E5D}"/>
              </a:ext>
            </a:extLst>
          </p:cNvPr>
          <p:cNvSpPr/>
          <p:nvPr/>
        </p:nvSpPr>
        <p:spPr>
          <a:xfrm>
            <a:off x="10568679" y="5415049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073A6-F2A8-51AA-6415-26DC0CA75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134FEF4-390B-4135-5412-1C38D2303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0"/>
            <a:ext cx="6350000" cy="6858000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B1E804-5739-2166-5558-3CB49425CC82}"/>
              </a:ext>
            </a:extLst>
          </p:cNvPr>
          <p:cNvSpPr/>
          <p:nvPr/>
        </p:nvSpPr>
        <p:spPr>
          <a:xfrm>
            <a:off x="10568679" y="5415049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28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9F1CE-C201-2DC2-1DC1-41A7DBBA8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E883A8A-6603-B1E3-64C3-F8FAA6AC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BEDRIJFSECONOMIE</a:t>
            </a:r>
            <a:br>
              <a:rPr lang="nl-NL" dirty="0"/>
            </a:br>
            <a:r>
              <a:rPr lang="nl-NL" sz="2100" dirty="0">
                <a:solidFill>
                  <a:srgbClr val="FFFFFF"/>
                </a:solidFill>
              </a:rPr>
              <a:t>Vijf grote thema’s</a:t>
            </a:r>
            <a:endParaRPr lang="nl-NL" dirty="0"/>
          </a:p>
        </p:txBody>
      </p:sp>
      <p:sp>
        <p:nvSpPr>
          <p:cNvPr id="8" name="Rechthoek 11">
            <a:extLst>
              <a:ext uri="{FF2B5EF4-FFF2-40B4-BE49-F238E27FC236}">
                <a16:creationId xmlns:a16="http://schemas.microsoft.com/office/drawing/2014/main" id="{5782FB6E-3F6C-6D19-727F-CA7476386838}"/>
              </a:ext>
            </a:extLst>
          </p:cNvPr>
          <p:cNvSpPr/>
          <p:nvPr/>
        </p:nvSpPr>
        <p:spPr>
          <a:xfrm>
            <a:off x="-1" y="-30"/>
            <a:ext cx="12192001" cy="1366712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4CD4A5"/>
                </a:solidFill>
              </a:rPr>
              <a:t>Voorlichting bedrijfseconomie &amp; economie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5F21F6DF-7A03-CE6A-D290-9EE12E809026}"/>
              </a:ext>
            </a:extLst>
          </p:cNvPr>
          <p:cNvSpPr/>
          <p:nvPr/>
        </p:nvSpPr>
        <p:spPr>
          <a:xfrm>
            <a:off x="10568679" y="5415049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kstvak 22">
            <a:extLst>
              <a:ext uri="{FF2B5EF4-FFF2-40B4-BE49-F238E27FC236}">
                <a16:creationId xmlns:a16="http://schemas.microsoft.com/office/drawing/2014/main" id="{6031DD0B-8AE8-64CB-6884-B2FE44EFABD3}"/>
              </a:ext>
            </a:extLst>
          </p:cNvPr>
          <p:cNvSpPr txBox="1"/>
          <p:nvPr/>
        </p:nvSpPr>
        <p:spPr>
          <a:xfrm>
            <a:off x="1091039" y="1798377"/>
            <a:ext cx="79796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Verschil BECO en economie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 Economie kijkt naar samenhang tussen groepen, zoals consumenten, bedrijfsleven</a:t>
            </a:r>
            <a:r>
              <a:rPr lang="nl-NL" sz="1800" dirty="0">
                <a:latin typeface="Aptos" panose="020B0004020202020204" pitchFamily="34" charset="0"/>
              </a:rPr>
              <a:t>, banken, overheid en </a:t>
            </a: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buitenland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nl-NL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Beco</a:t>
            </a: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 bekijkt het individu in relatie tot de genoemde groepen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Voor beide vakken besteden we aandacht aan: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Inhoud/examenonderwerpen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Lesstof vierde jaar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Toetsen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Is het iets voor uw kind?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Mogelijke vervolg</a:t>
            </a: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opleidingen</a:t>
            </a:r>
            <a:endParaRPr lang="nl-NL" sz="1800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endParaRPr lang="nl-NL" sz="1800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7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0DE4C-A2A3-2D12-7AC8-0F8A7B08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E224E8-7D16-8B99-F683-4E4685CC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BEDRIJFSECONOMIE</a:t>
            </a:r>
            <a:br>
              <a:rPr lang="nl-NL" dirty="0"/>
            </a:br>
            <a:r>
              <a:rPr lang="nl-NL" sz="2100" dirty="0">
                <a:solidFill>
                  <a:srgbClr val="FFFFFF"/>
                </a:solidFill>
              </a:rPr>
              <a:t>Vijf grote thema’s</a:t>
            </a:r>
            <a:endParaRPr lang="nl-NL" dirty="0"/>
          </a:p>
        </p:txBody>
      </p:sp>
      <p:sp>
        <p:nvSpPr>
          <p:cNvPr id="8" name="Rechthoek 11">
            <a:extLst>
              <a:ext uri="{FF2B5EF4-FFF2-40B4-BE49-F238E27FC236}">
                <a16:creationId xmlns:a16="http://schemas.microsoft.com/office/drawing/2014/main" id="{E9A1700B-BF96-2A6C-8699-6B4D3B8837E3}"/>
              </a:ext>
            </a:extLst>
          </p:cNvPr>
          <p:cNvSpPr/>
          <p:nvPr/>
        </p:nvSpPr>
        <p:spPr>
          <a:xfrm>
            <a:off x="-1" y="-30"/>
            <a:ext cx="12192001" cy="1366712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4CD4A5"/>
                </a:solidFill>
              </a:rPr>
              <a:t>Lessen en toetsen bedrijfseconomie &amp; economie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69261970-652B-BCBE-8B3E-76872E147B6C}"/>
              </a:ext>
            </a:extLst>
          </p:cNvPr>
          <p:cNvSpPr/>
          <p:nvPr/>
        </p:nvSpPr>
        <p:spPr>
          <a:xfrm>
            <a:off x="10568679" y="5415049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FE2D0424-CF8B-A22E-0645-93F6ECD26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29594"/>
            <a:ext cx="10058400" cy="3193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Toetsen</a:t>
            </a:r>
          </a:p>
          <a:p>
            <a:pPr marL="0" indent="0">
              <a:buNone/>
            </a:pPr>
            <a:r>
              <a:rPr lang="nl-NL" b="1" dirty="0"/>
              <a:t>Havo 4, Atheneum 4 t/m 6: 3 lesuren in de week</a:t>
            </a:r>
          </a:p>
          <a:p>
            <a:pPr marL="0" indent="0">
              <a:buNone/>
            </a:pPr>
            <a:r>
              <a:rPr lang="nl-NL" b="1" dirty="0"/>
              <a:t>Havo 5: 4 lesuren in de week.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Iedere </a:t>
            </a:r>
            <a:r>
              <a:rPr lang="nl-NL" dirty="0" err="1"/>
              <a:t>toetsweek</a:t>
            </a:r>
            <a:r>
              <a:rPr lang="nl-NL" dirty="0"/>
              <a:t> een toets (geen tussentoetsen)</a:t>
            </a:r>
          </a:p>
          <a:p>
            <a:pPr marL="0" indent="0">
              <a:buNone/>
            </a:pPr>
            <a:r>
              <a:rPr lang="nl-NL" dirty="0"/>
              <a:t>Havo praktische opdracht</a:t>
            </a:r>
            <a:r>
              <a:rPr lang="nl-NL" b="1" dirty="0"/>
              <a:t> – Financiële zelfredzaamheid met realistische casussen.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Geen toets wel heel leuk voor zowel </a:t>
            </a:r>
            <a:r>
              <a:rPr lang="nl-NL" b="1" dirty="0" err="1"/>
              <a:t>Eco</a:t>
            </a:r>
            <a:r>
              <a:rPr lang="nl-NL" b="1" dirty="0"/>
              <a:t> als </a:t>
            </a:r>
            <a:r>
              <a:rPr lang="nl-NL" b="1" dirty="0" err="1"/>
              <a:t>Beco</a:t>
            </a:r>
            <a:r>
              <a:rPr lang="nl-NL" b="1" dirty="0"/>
              <a:t> -&gt; </a:t>
            </a:r>
            <a:br>
              <a:rPr lang="nl-NL" b="1" dirty="0"/>
            </a:br>
            <a:r>
              <a:rPr lang="nl-NL" b="1" dirty="0"/>
              <a:t>een beleggingscompetitie op de echte aandelenmarkt</a:t>
            </a:r>
          </a:p>
        </p:txBody>
      </p:sp>
    </p:spTree>
    <p:extLst>
      <p:ext uri="{BB962C8B-B14F-4D97-AF65-F5344CB8AC3E}">
        <p14:creationId xmlns:p14="http://schemas.microsoft.com/office/powerpoint/2010/main" val="138901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018238" y="2586595"/>
            <a:ext cx="6511272" cy="107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solidFill>
                  <a:schemeClr val="bg1"/>
                </a:solidFill>
                <a:cs typeface="Arial"/>
              </a:rPr>
              <a:t>Voorlichting voor profielkeuze</a:t>
            </a:r>
          </a:p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Introductie bedrijfseconomie</a:t>
            </a:r>
            <a:endParaRPr lang="nl-NL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Afbeelding 8" descr="Cumulus les icoon v02 groen 20506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1" y="360540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41D7A-9D77-A66C-D99D-7348B833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1">
            <a:extLst>
              <a:ext uri="{FF2B5EF4-FFF2-40B4-BE49-F238E27FC236}">
                <a16:creationId xmlns:a16="http://schemas.microsoft.com/office/drawing/2014/main" id="{D16DF58F-22F4-4905-845A-4A018838604E}"/>
              </a:ext>
            </a:extLst>
          </p:cNvPr>
          <p:cNvSpPr/>
          <p:nvPr/>
        </p:nvSpPr>
        <p:spPr>
          <a:xfrm>
            <a:off x="-1" y="-30"/>
            <a:ext cx="12192001" cy="1366712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35F7458-C819-E9FE-7E50-4AC1DC23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 smtClean="0"/>
              <a:t>7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185E6D3-D3BD-5F65-5E15-F4C72CED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388899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4CD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 jouw kind later…….?</a:t>
            </a:r>
            <a:br>
              <a:rPr lang="nl-NL" b="1" dirty="0">
                <a:solidFill>
                  <a:schemeClr val="accent3"/>
                </a:solidFill>
              </a:rPr>
            </a:br>
            <a:endParaRPr lang="nl-NL" sz="2100" b="1" dirty="0">
              <a:solidFill>
                <a:schemeClr val="accent3"/>
              </a:solidFill>
            </a:endParaRP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62C900F9-0E1A-1A90-7931-31B6B14CB10F}"/>
              </a:ext>
            </a:extLst>
          </p:cNvPr>
          <p:cNvSpPr txBox="1">
            <a:spLocks/>
          </p:cNvSpPr>
          <p:nvPr/>
        </p:nvSpPr>
        <p:spPr>
          <a:xfrm>
            <a:off x="2222500" y="4202906"/>
            <a:ext cx="7845416" cy="198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5500" b="1" dirty="0"/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7608A376-B522-EADC-ECA4-271D7710ADE8}"/>
              </a:ext>
            </a:extLst>
          </p:cNvPr>
          <p:cNvSpPr txBox="1">
            <a:spLocks/>
          </p:cNvSpPr>
          <p:nvPr/>
        </p:nvSpPr>
        <p:spPr>
          <a:xfrm>
            <a:off x="2222500" y="1366682"/>
            <a:ext cx="7286625" cy="3636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b="1" dirty="0"/>
              <a:t>Veel geld verdienen?</a:t>
            </a:r>
          </a:p>
          <a:p>
            <a:r>
              <a:rPr lang="nl-NL" sz="1800" b="1" dirty="0"/>
              <a:t>Een eigen bedrijf beginnen?</a:t>
            </a:r>
          </a:p>
          <a:p>
            <a:r>
              <a:rPr lang="nl-NL" sz="1800" b="1" dirty="0"/>
              <a:t>Een managementfunctie?</a:t>
            </a:r>
          </a:p>
          <a:p>
            <a:r>
              <a:rPr lang="nl-NL" sz="1800" b="1" dirty="0"/>
              <a:t>De verkoop in?</a:t>
            </a:r>
          </a:p>
          <a:p>
            <a:r>
              <a:rPr lang="nl-NL" sz="1800" b="1" dirty="0"/>
              <a:t>Een stabiele kantoorbaan bij een grotere organisatie?</a:t>
            </a:r>
          </a:p>
          <a:p>
            <a:r>
              <a:rPr lang="nl-NL" sz="1800" b="1" dirty="0"/>
              <a:t>Verstandig met geld omgaan?</a:t>
            </a:r>
          </a:p>
          <a:p>
            <a:r>
              <a:rPr lang="nl-NL" sz="1800" b="1" dirty="0"/>
              <a:t>Goede beslissingen nemen als het om veel geld gaat?</a:t>
            </a:r>
          </a:p>
          <a:p>
            <a:pPr lvl="1"/>
            <a:r>
              <a:rPr lang="nl-NL" sz="1800" b="1" dirty="0"/>
              <a:t>Huis kopen</a:t>
            </a:r>
          </a:p>
          <a:p>
            <a:pPr lvl="1"/>
            <a:r>
              <a:rPr lang="nl-NL" sz="1800" b="1" dirty="0"/>
              <a:t>Erfenis</a:t>
            </a:r>
          </a:p>
          <a:p>
            <a:pPr lvl="1"/>
            <a:r>
              <a:rPr lang="nl-NL" sz="1800" b="1" dirty="0"/>
              <a:t>Beleggen/sparen/pensioenen</a:t>
            </a:r>
          </a:p>
          <a:p>
            <a:pPr lvl="1"/>
            <a:r>
              <a:rPr lang="nl-NL" sz="1800" b="1" dirty="0"/>
              <a:t>Huwen en scheiden</a:t>
            </a:r>
          </a:p>
          <a:p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En is hij/zij een beetje goed met cijfers?</a:t>
            </a:r>
          </a:p>
          <a:p>
            <a:endParaRPr lang="nl-NL" sz="1800" b="1" dirty="0"/>
          </a:p>
          <a:p>
            <a:r>
              <a:rPr lang="nl-NL" sz="1800" dirty="0">
                <a:solidFill>
                  <a:schemeClr val="bg1"/>
                </a:solidFill>
              </a:rPr>
              <a:t>(dan is bedrijfseconomie zo gek nog niet voor jou)</a:t>
            </a:r>
            <a:endParaRPr lang="nl-NL" sz="1800" b="1" dirty="0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B8C0899B-EDB3-1AA2-3216-A989EAA15EDC}"/>
              </a:ext>
            </a:extLst>
          </p:cNvPr>
          <p:cNvSpPr txBox="1">
            <a:spLocks/>
          </p:cNvSpPr>
          <p:nvPr/>
        </p:nvSpPr>
        <p:spPr>
          <a:xfrm>
            <a:off x="2222501" y="2988469"/>
            <a:ext cx="7286625" cy="1047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5500" b="1" dirty="0"/>
          </a:p>
        </p:txBody>
      </p:sp>
      <p:sp>
        <p:nvSpPr>
          <p:cNvPr id="8" name="Rechthoek 11">
            <a:extLst>
              <a:ext uri="{FF2B5EF4-FFF2-40B4-BE49-F238E27FC236}">
                <a16:creationId xmlns:a16="http://schemas.microsoft.com/office/drawing/2014/main" id="{DD31E377-2146-598A-ED8C-C702F9E01087}"/>
              </a:ext>
            </a:extLst>
          </p:cNvPr>
          <p:cNvSpPr/>
          <p:nvPr/>
        </p:nvSpPr>
        <p:spPr>
          <a:xfrm>
            <a:off x="-1" y="5778879"/>
            <a:ext cx="12192001" cy="1079120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80CADEB2-CBD0-B382-B308-4C04CBB76F3C}"/>
              </a:ext>
            </a:extLst>
          </p:cNvPr>
          <p:cNvSpPr txBox="1">
            <a:spLocks/>
          </p:cNvSpPr>
          <p:nvPr/>
        </p:nvSpPr>
        <p:spPr>
          <a:xfrm>
            <a:off x="2048887" y="5994662"/>
            <a:ext cx="8480143" cy="8965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0">
                <a:solidFill>
                  <a:srgbClr val="4CD4A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l-NL" dirty="0"/>
              <a:t>Dan is bedrijfseconomie nog niet zo’n gek idee</a:t>
            </a:r>
            <a:br>
              <a:rPr lang="nl-NL" dirty="0"/>
            </a:br>
            <a:endParaRPr lang="nl-NL" sz="2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8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 smtClean="0"/>
              <a:t>8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BEDRIJFSECONOMIE</a:t>
            </a:r>
            <a:br>
              <a:rPr lang="nl-NL" dirty="0"/>
            </a:br>
            <a:r>
              <a:rPr lang="nl-NL" sz="2100" dirty="0">
                <a:solidFill>
                  <a:srgbClr val="FFFFFF"/>
                </a:solidFill>
              </a:rPr>
              <a:t>Vijf grote thema’s</a:t>
            </a:r>
            <a:endParaRPr lang="nl-NL" dirty="0"/>
          </a:p>
        </p:txBody>
      </p:sp>
      <p:pic>
        <p:nvPicPr>
          <p:cNvPr id="2" name="Afbeelding 1" descr="ppt-Icoon-bedrijfseco-bv-transparant-blau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79" y="3733912"/>
            <a:ext cx="2015998" cy="2015998"/>
          </a:xfrm>
          <a:prstGeom prst="rect">
            <a:avLst/>
          </a:prstGeom>
        </p:spPr>
      </p:pic>
      <p:pic>
        <p:nvPicPr>
          <p:cNvPr id="5" name="Afbeelding 4" descr="ppt-Icoon-bedrijfseco-eenmanszaak-transparant-blau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11" y="1360760"/>
            <a:ext cx="2015998" cy="2015998"/>
          </a:xfrm>
          <a:prstGeom prst="rect">
            <a:avLst/>
          </a:prstGeom>
        </p:spPr>
      </p:pic>
      <p:pic>
        <p:nvPicPr>
          <p:cNvPr id="6" name="Afbeelding 5" descr="ppt-Icoon-bedrijfseco-nv-transparant-blau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45" y="3733912"/>
            <a:ext cx="2015998" cy="2015998"/>
          </a:xfrm>
          <a:prstGeom prst="rect">
            <a:avLst/>
          </a:prstGeom>
        </p:spPr>
      </p:pic>
      <p:pic>
        <p:nvPicPr>
          <p:cNvPr id="13" name="Afbeelding 12" descr="ppt-Icoon-bedrijfseco-ondernemerschap-transparant-blau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45" y="1360760"/>
            <a:ext cx="2015998" cy="2015998"/>
          </a:xfrm>
          <a:prstGeom prst="rect">
            <a:avLst/>
          </a:prstGeom>
        </p:spPr>
      </p:pic>
      <p:pic>
        <p:nvPicPr>
          <p:cNvPr id="14" name="Afbeelding 13" descr="ppt-Icoon-geld-banken-transparant-blau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79" y="1360760"/>
            <a:ext cx="2015998" cy="2015998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428876" y="3256742"/>
            <a:ext cx="169862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l-NL" b="1" dirty="0"/>
              <a:t>GELDZAKEN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676775" y="3256742"/>
            <a:ext cx="27051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l-NL" b="1" dirty="0"/>
              <a:t>ONDERNEMERSCHAP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403258" y="3256742"/>
            <a:ext cx="27051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l-NL" b="1" dirty="0"/>
              <a:t>DE EENMANSZAAK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920033" y="5606619"/>
            <a:ext cx="27051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l-NL" b="1" dirty="0"/>
              <a:t>DE BESLOTEN VENNOOTSCHAP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666408" y="5606619"/>
            <a:ext cx="27051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l-NL" b="1" dirty="0"/>
              <a:t>DE NAAMLOZE VENNOOTSCHAP</a:t>
            </a:r>
          </a:p>
        </p:txBody>
      </p:sp>
      <p:sp>
        <p:nvSpPr>
          <p:cNvPr id="8" name="Rechthoek 11">
            <a:extLst>
              <a:ext uri="{FF2B5EF4-FFF2-40B4-BE49-F238E27FC236}">
                <a16:creationId xmlns:a16="http://schemas.microsoft.com/office/drawing/2014/main" id="{879CFDDA-3989-4876-62DF-3A3191EBC88C}"/>
              </a:ext>
            </a:extLst>
          </p:cNvPr>
          <p:cNvSpPr/>
          <p:nvPr/>
        </p:nvSpPr>
        <p:spPr>
          <a:xfrm>
            <a:off x="-1" y="-30"/>
            <a:ext cx="12192001" cy="1366712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4CD4A5"/>
                </a:solidFill>
              </a:rPr>
              <a:t>Bedrijfseconomie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85B835A-C148-2089-8294-6C777DB86A3C}"/>
              </a:ext>
            </a:extLst>
          </p:cNvPr>
          <p:cNvSpPr/>
          <p:nvPr/>
        </p:nvSpPr>
        <p:spPr>
          <a:xfrm>
            <a:off x="10568679" y="5415049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1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43147-4B5D-D3F4-976D-1F5B37B83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AA98659-8231-E4E5-CEC5-CB385683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 smtClean="0"/>
              <a:t>9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A633EE-2BDB-3684-39D7-9A3F2A36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BEDRIJFSECONOMIE</a:t>
            </a:r>
            <a:br>
              <a:rPr lang="nl-NL" dirty="0"/>
            </a:br>
            <a:r>
              <a:rPr lang="nl-NL" sz="2100" dirty="0">
                <a:solidFill>
                  <a:srgbClr val="FFFFFF"/>
                </a:solidFill>
              </a:rPr>
              <a:t>Vijf grote thema’s</a:t>
            </a:r>
            <a:endParaRPr lang="nl-NL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BDC243-C870-7525-45EE-19F8E22E0EAA}"/>
              </a:ext>
            </a:extLst>
          </p:cNvPr>
          <p:cNvGrpSpPr/>
          <p:nvPr/>
        </p:nvGrpSpPr>
        <p:grpSpPr>
          <a:xfrm>
            <a:off x="302484" y="1736694"/>
            <a:ext cx="816498" cy="907845"/>
            <a:chOff x="333434" y="1748386"/>
            <a:chExt cx="816498" cy="907845"/>
          </a:xfrm>
        </p:grpSpPr>
        <p:pic>
          <p:nvPicPr>
            <p:cNvPr id="14" name="Afbeelding 13" descr="ppt-Icoon-geld-banken-transparant-blauw.png">
              <a:extLst>
                <a:ext uri="{FF2B5EF4-FFF2-40B4-BE49-F238E27FC236}">
                  <a16:creationId xmlns:a16="http://schemas.microsoft.com/office/drawing/2014/main" id="{B5DA7547-6FB4-906A-2D0F-C697D236C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34" y="1748386"/>
              <a:ext cx="807929" cy="807929"/>
            </a:xfrm>
            <a:prstGeom prst="rect">
              <a:avLst/>
            </a:prstGeom>
          </p:spPr>
        </p:pic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1CE1A0A5-BE20-3BC7-8994-D31F7E52615C}"/>
                </a:ext>
              </a:extLst>
            </p:cNvPr>
            <p:cNvSpPr txBox="1"/>
            <p:nvPr/>
          </p:nvSpPr>
          <p:spPr>
            <a:xfrm>
              <a:off x="404487" y="2508218"/>
              <a:ext cx="745445" cy="148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nl-NL" sz="800" b="1" dirty="0"/>
                <a:t>GELDZAKEN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FB3C0F-3B46-EAC6-2016-44C84E641335}"/>
              </a:ext>
            </a:extLst>
          </p:cNvPr>
          <p:cNvGrpSpPr/>
          <p:nvPr/>
        </p:nvGrpSpPr>
        <p:grpSpPr>
          <a:xfrm>
            <a:off x="189916" y="2825985"/>
            <a:ext cx="1084093" cy="907845"/>
            <a:chOff x="1305353" y="1748386"/>
            <a:chExt cx="1084093" cy="907845"/>
          </a:xfrm>
        </p:grpSpPr>
        <p:pic>
          <p:nvPicPr>
            <p:cNvPr id="13" name="Afbeelding 12" descr="ppt-Icoon-bedrijfseco-ondernemerschap-transparant-blauw.png">
              <a:extLst>
                <a:ext uri="{FF2B5EF4-FFF2-40B4-BE49-F238E27FC236}">
                  <a16:creationId xmlns:a16="http://schemas.microsoft.com/office/drawing/2014/main" id="{E749905F-9D99-B1CF-507F-DBB82428F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90" y="1748386"/>
              <a:ext cx="807929" cy="807929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3D7F775B-6B2C-6599-BC6D-3D8676C92F5F}"/>
                </a:ext>
              </a:extLst>
            </p:cNvPr>
            <p:cNvSpPr txBox="1"/>
            <p:nvPr/>
          </p:nvSpPr>
          <p:spPr>
            <a:xfrm>
              <a:off x="1305353" y="2508218"/>
              <a:ext cx="1084093" cy="148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nl-NL" sz="800" b="1" dirty="0"/>
                <a:t>ONDERNEMERSCHAP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FD65A-9219-9D41-FAF9-32D9D497899B}"/>
              </a:ext>
            </a:extLst>
          </p:cNvPr>
          <p:cNvGrpSpPr/>
          <p:nvPr/>
        </p:nvGrpSpPr>
        <p:grpSpPr>
          <a:xfrm>
            <a:off x="189917" y="3773872"/>
            <a:ext cx="1084093" cy="907845"/>
            <a:chOff x="2398015" y="1748386"/>
            <a:chExt cx="1084093" cy="907845"/>
          </a:xfrm>
        </p:grpSpPr>
        <p:pic>
          <p:nvPicPr>
            <p:cNvPr id="5" name="Afbeelding 4" descr="ppt-Icoon-bedrijfseco-eenmanszaak-transparant-blauw.png">
              <a:extLst>
                <a:ext uri="{FF2B5EF4-FFF2-40B4-BE49-F238E27FC236}">
                  <a16:creationId xmlns:a16="http://schemas.microsoft.com/office/drawing/2014/main" id="{E0AD813D-B281-E6F0-6AFD-EA19A51E1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546" y="1748386"/>
              <a:ext cx="807929" cy="807929"/>
            </a:xfrm>
            <a:prstGeom prst="rect">
              <a:avLst/>
            </a:prstGeom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F44769BF-FFC6-7809-F3A9-2D90D2479F6F}"/>
                </a:ext>
              </a:extLst>
            </p:cNvPr>
            <p:cNvSpPr txBox="1"/>
            <p:nvPr/>
          </p:nvSpPr>
          <p:spPr>
            <a:xfrm>
              <a:off x="2398015" y="2508218"/>
              <a:ext cx="1084093" cy="148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nl-NL" sz="800" b="1" dirty="0"/>
                <a:t>DE EENMANSZAAK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BCF813-22C3-8DEB-E4FB-9683EC4305EA}"/>
              </a:ext>
            </a:extLst>
          </p:cNvPr>
          <p:cNvGrpSpPr/>
          <p:nvPr/>
        </p:nvGrpSpPr>
        <p:grpSpPr>
          <a:xfrm>
            <a:off x="195351" y="4736970"/>
            <a:ext cx="1084093" cy="898517"/>
            <a:chOff x="200564" y="2699448"/>
            <a:chExt cx="1084093" cy="898517"/>
          </a:xfrm>
        </p:grpSpPr>
        <p:pic>
          <p:nvPicPr>
            <p:cNvPr id="2" name="Afbeelding 1" descr="ppt-Icoon-bedrijfseco-bv-transparant-blauw.png">
              <a:extLst>
                <a:ext uri="{FF2B5EF4-FFF2-40B4-BE49-F238E27FC236}">
                  <a16:creationId xmlns:a16="http://schemas.microsoft.com/office/drawing/2014/main" id="{736683C6-CF37-DB79-779E-349D3A02A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34" y="2699448"/>
              <a:ext cx="807929" cy="807929"/>
            </a:xfrm>
            <a:prstGeom prst="rect">
              <a:avLst/>
            </a:prstGeom>
          </p:spPr>
        </p:pic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18F09E6C-0B58-7DD8-9865-C5196556FA34}"/>
                </a:ext>
              </a:extLst>
            </p:cNvPr>
            <p:cNvSpPr txBox="1"/>
            <p:nvPr/>
          </p:nvSpPr>
          <p:spPr>
            <a:xfrm>
              <a:off x="200564" y="3449952"/>
              <a:ext cx="1084093" cy="148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nl-NL" sz="800" b="1" dirty="0"/>
                <a:t>DE BESLOTEN VENNOOTSCHAP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7B6DFB-90D7-8B60-A2B7-ED67CDECCE12}"/>
              </a:ext>
            </a:extLst>
          </p:cNvPr>
          <p:cNvGrpSpPr/>
          <p:nvPr/>
        </p:nvGrpSpPr>
        <p:grpSpPr>
          <a:xfrm>
            <a:off x="189917" y="5841153"/>
            <a:ext cx="1084093" cy="898517"/>
            <a:chOff x="1301198" y="2699448"/>
            <a:chExt cx="1084093" cy="898517"/>
          </a:xfrm>
        </p:grpSpPr>
        <p:pic>
          <p:nvPicPr>
            <p:cNvPr id="6" name="Afbeelding 5" descr="ppt-Icoon-bedrijfseco-nv-transparant-blauw.png">
              <a:extLst>
                <a:ext uri="{FF2B5EF4-FFF2-40B4-BE49-F238E27FC236}">
                  <a16:creationId xmlns:a16="http://schemas.microsoft.com/office/drawing/2014/main" id="{87F4DEDA-29B7-FC4A-3BD9-F34A13904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90" y="2699448"/>
              <a:ext cx="807929" cy="807929"/>
            </a:xfrm>
            <a:prstGeom prst="rect">
              <a:avLst/>
            </a:prstGeom>
          </p:spPr>
        </p:pic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DFFE8F38-9852-50DD-B5B1-4A98C741068B}"/>
                </a:ext>
              </a:extLst>
            </p:cNvPr>
            <p:cNvSpPr txBox="1"/>
            <p:nvPr/>
          </p:nvSpPr>
          <p:spPr>
            <a:xfrm>
              <a:off x="1301198" y="3449952"/>
              <a:ext cx="1084093" cy="148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nl-NL" sz="800" b="1" dirty="0"/>
                <a:t>DE NAAMLOZE VENNOOTSCHAP</a:t>
              </a:r>
            </a:p>
          </p:txBody>
        </p:sp>
      </p:grpSp>
      <p:sp>
        <p:nvSpPr>
          <p:cNvPr id="8" name="Rechthoek 11">
            <a:extLst>
              <a:ext uri="{FF2B5EF4-FFF2-40B4-BE49-F238E27FC236}">
                <a16:creationId xmlns:a16="http://schemas.microsoft.com/office/drawing/2014/main" id="{2B4E3370-7DB1-92D6-CD78-552FEDD591B0}"/>
              </a:ext>
            </a:extLst>
          </p:cNvPr>
          <p:cNvSpPr/>
          <p:nvPr/>
        </p:nvSpPr>
        <p:spPr>
          <a:xfrm>
            <a:off x="-1" y="-30"/>
            <a:ext cx="12192001" cy="1366712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4CD4A5"/>
                </a:solidFill>
              </a:rPr>
              <a:t>Bedrijfseconomie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FE734-EFBF-BCB6-FCE4-633AC70ABB9E}"/>
              </a:ext>
            </a:extLst>
          </p:cNvPr>
          <p:cNvSpPr txBox="1"/>
          <p:nvPr/>
        </p:nvSpPr>
        <p:spPr>
          <a:xfrm>
            <a:off x="1878496" y="1549804"/>
            <a:ext cx="98605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BECO kijken we o.a. naar:</a:t>
            </a:r>
          </a:p>
          <a:p>
            <a:pPr marL="0" indent="0">
              <a:lnSpc>
                <a:spcPct val="100000"/>
              </a:lnSpc>
              <a:buNone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Ondernemingen</a:t>
            </a: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producten/diensten leveren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functioneren ondernemingen?</a:t>
            </a:r>
            <a:b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 aan: rechtsvormen, financiële zaken (o.a. balans, winst/verliesrekeningen), aandelen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Ondernemerschap</a:t>
            </a:r>
            <a:b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 aan: opstarten eigen onderneming, marketing, ZZP versus in loondienst</a:t>
            </a:r>
            <a:b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nl-NL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rechten en plichten als individu in een organisatie</a:t>
            </a:r>
            <a:b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 aan: solliciteren (werkgever versus werknemer), HR-management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Allerlei zaken omtrent financiële zelfredzaamheid:</a:t>
            </a:r>
            <a:b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 aan: lenen, huren, kopen, samenlevingsvormen, erven, schenken, scheiden</a:t>
            </a:r>
          </a:p>
          <a:p>
            <a:endParaRPr lang="en-US" dirty="0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B991DA74-CD47-80F9-F3C4-79D9E962ECBD}"/>
              </a:ext>
            </a:extLst>
          </p:cNvPr>
          <p:cNvSpPr/>
          <p:nvPr/>
        </p:nvSpPr>
        <p:spPr>
          <a:xfrm>
            <a:off x="10568680" y="5365410"/>
            <a:ext cx="1623320" cy="1442951"/>
          </a:xfrm>
          <a:custGeom>
            <a:avLst/>
            <a:gdLst/>
            <a:ahLst/>
            <a:cxnLst/>
            <a:rect l="l" t="t" r="r" b="b"/>
            <a:pathLst>
              <a:path w="1623320" h="1442951">
                <a:moveTo>
                  <a:pt x="0" y="0"/>
                </a:moveTo>
                <a:lnTo>
                  <a:pt x="1623320" y="0"/>
                </a:lnTo>
                <a:lnTo>
                  <a:pt x="1623320" y="1442951"/>
                </a:lnTo>
                <a:lnTo>
                  <a:pt x="0" y="14429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112856"/>
      </p:ext>
    </p:extLst>
  </p:cSld>
  <p:clrMapOvr>
    <a:masterClrMapping/>
  </p:clrMapOvr>
</p:sld>
</file>

<file path=ppt/theme/theme1.xml><?xml version="1.0" encoding="utf-8"?>
<a:theme xmlns:a="http://schemas.openxmlformats.org/drawingml/2006/main" name="de staat van niftarlake 24 okt 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13540</TotalTime>
  <Words>952</Words>
  <Application>Microsoft Macintosh PowerPoint</Application>
  <PresentationFormat>Breedbeeld</PresentationFormat>
  <Paragraphs>143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Wingdings</vt:lpstr>
      <vt:lpstr>de staat van niftarlake 24 okt 24</vt:lpstr>
      <vt:lpstr>Economie &amp; bedrijfseconomie</vt:lpstr>
      <vt:lpstr>PowerPoint-presentatie</vt:lpstr>
      <vt:lpstr>PowerPoint-presentatie</vt:lpstr>
      <vt:lpstr>BEDRIJFSECONOMIE Vijf grote thema’s</vt:lpstr>
      <vt:lpstr>BEDRIJFSECONOMIE Vijf grote thema’s</vt:lpstr>
      <vt:lpstr>PowerPoint-presentatie</vt:lpstr>
      <vt:lpstr>Wil jouw kind later…….? </vt:lpstr>
      <vt:lpstr>BEDRIJFSECONOMIE Vijf grote thema’s</vt:lpstr>
      <vt:lpstr>BEDRIJFSECONOMIE Vijf grote thema’s</vt:lpstr>
      <vt:lpstr>BEDRIJFSECONOMIE Vijf grote thema’s</vt:lpstr>
      <vt:lpstr>BEDRIJFSECONOMIE Vijf grote thema’s</vt:lpstr>
      <vt:lpstr>PowerPoint-presentatie</vt:lpstr>
      <vt:lpstr>BEDRIJFSECONOMIE Vijf grote thema’s</vt:lpstr>
      <vt:lpstr>BEDRIJFSECONOMIE Vijf grote thema’s</vt:lpstr>
      <vt:lpstr>BEDRIJFSECONOMIE Vijf grote thema’s</vt:lpstr>
      <vt:lpstr>PowerPoint-presentatie</vt:lpstr>
      <vt:lpstr>BEDRIJFSECONOMIE Vijf grote thema’s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Bedrijfseconomie</dc:title>
  <dc:creator>Jelle Heuvelmans</dc:creator>
  <cp:lastModifiedBy>Pauline</cp:lastModifiedBy>
  <cp:revision>14</cp:revision>
  <dcterms:created xsi:type="dcterms:W3CDTF">2023-01-24T13:03:44Z</dcterms:created>
  <dcterms:modified xsi:type="dcterms:W3CDTF">2025-01-30T08:10:52Z</dcterms:modified>
</cp:coreProperties>
</file>